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70" r:id="rId7"/>
    <p:sldId id="262" r:id="rId8"/>
    <p:sldId id="274" r:id="rId9"/>
    <p:sldId id="264" r:id="rId10"/>
    <p:sldId id="278" r:id="rId11"/>
    <p:sldId id="279" r:id="rId12"/>
    <p:sldId id="267" r:id="rId13"/>
    <p:sldId id="27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59" autoAdjust="0"/>
    <p:restoredTop sz="86323" autoAdjust="0"/>
  </p:normalViewPr>
  <p:slideViewPr>
    <p:cSldViewPr>
      <p:cViewPr varScale="1">
        <p:scale>
          <a:sx n="91" d="100"/>
          <a:sy n="91" d="100"/>
        </p:scale>
        <p:origin x="65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C1376-021C-4386-AF41-F27387F5DBC9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35301-9FF5-40D1-8523-558FD7AAA8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4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35301-9FF5-40D1-8523-558FD7AAA8F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94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2927-2CA4-4484-91C8-288F817CFCCC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2C6A-52BF-4450-A3B5-E3AE42F851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08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2927-2CA4-4484-91C8-288F817CFCCC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2C6A-52BF-4450-A3B5-E3AE42F851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4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2927-2CA4-4484-91C8-288F817CFCCC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2C6A-52BF-4450-A3B5-E3AE42F851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441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2927-2CA4-4484-91C8-288F817CFCCC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2C6A-52BF-4450-A3B5-E3AE42F851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15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2927-2CA4-4484-91C8-288F817CFCCC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2C6A-52BF-4450-A3B5-E3AE42F851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83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2927-2CA4-4484-91C8-288F817CFCCC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2C6A-52BF-4450-A3B5-E3AE42F851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36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2927-2CA4-4484-91C8-288F817CFCCC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2C6A-52BF-4450-A3B5-E3AE42F851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82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2927-2CA4-4484-91C8-288F817CFCCC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2C6A-52BF-4450-A3B5-E3AE42F851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11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2927-2CA4-4484-91C8-288F817CFCCC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2C6A-52BF-4450-A3B5-E3AE42F851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86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2927-2CA4-4484-91C8-288F817CFCCC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2C6A-52BF-4450-A3B5-E3AE42F851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886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2927-2CA4-4484-91C8-288F817CFCCC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2C6A-52BF-4450-A3B5-E3AE42F851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91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42927-2CA4-4484-91C8-288F817CFCCC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32C6A-52BF-4450-A3B5-E3AE42F851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88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56" t="9448" r="37159" b="67151"/>
          <a:stretch/>
        </p:blipFill>
        <p:spPr bwMode="auto">
          <a:xfrm>
            <a:off x="1259631" y="533400"/>
            <a:ext cx="6624737" cy="303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952500" y="4005064"/>
            <a:ext cx="7239000" cy="2186186"/>
          </a:xfrm>
          <a:prstGeom prst="round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MANUAL BAGI MENGEMASKINI</a:t>
            </a:r>
          </a:p>
          <a:p>
            <a:pPr algn="ctr"/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“BERSARA – Medical Board”</a:t>
            </a:r>
          </a:p>
        </p:txBody>
      </p:sp>
    </p:spTree>
    <p:extLst>
      <p:ext uri="{BB962C8B-B14F-4D97-AF65-F5344CB8AC3E}">
        <p14:creationId xmlns:p14="http://schemas.microsoft.com/office/powerpoint/2010/main" val="277156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4" b="9770"/>
          <a:stretch/>
        </p:blipFill>
        <p:spPr bwMode="auto">
          <a:xfrm>
            <a:off x="304800" y="228600"/>
            <a:ext cx="8466667" cy="6385984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553200" y="3581400"/>
            <a:ext cx="1219200" cy="2427113"/>
          </a:xfrm>
          <a:prstGeom prst="round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/>
              <a:t>12</a:t>
            </a:r>
            <a:r>
              <a:rPr lang="en-US" sz="1400" dirty="0" smtClean="0"/>
              <a:t>. </a:t>
            </a:r>
            <a:r>
              <a:rPr lang="ms-BN" sz="1400" dirty="0" smtClean="0"/>
              <a:t>Isikan </a:t>
            </a:r>
            <a:r>
              <a:rPr lang="ms-BN" sz="1400" b="1" i="1" dirty="0" smtClean="0"/>
              <a:t>“Subject” </a:t>
            </a:r>
            <a:r>
              <a:rPr lang="ms-BN" sz="1400" dirty="0" smtClean="0"/>
              <a:t>dan </a:t>
            </a:r>
            <a:r>
              <a:rPr lang="ms-BN" sz="1400" b="1" dirty="0" smtClean="0"/>
              <a:t>“</a:t>
            </a:r>
            <a:r>
              <a:rPr lang="ms-BN" sz="1400" b="1" i="1" dirty="0" smtClean="0"/>
              <a:t>Note Text” </a:t>
            </a:r>
            <a:r>
              <a:rPr lang="ms-BN" sz="1400" dirty="0" smtClean="0"/>
              <a:t>mengikut isi kandongan surat/memo berkenaan.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551025" y="5551313"/>
            <a:ext cx="1371600" cy="457200"/>
          </a:xfrm>
          <a:prstGeom prst="roundRect">
            <a:avLst>
              <a:gd name="adj" fmla="val 12255"/>
            </a:avLst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/>
              <a:t>13</a:t>
            </a:r>
            <a:r>
              <a:rPr lang="ms-BN" sz="1400" dirty="0" smtClean="0"/>
              <a:t>. Klik </a:t>
            </a:r>
            <a:r>
              <a:rPr lang="ms-BN" sz="1400" b="1" dirty="0" smtClean="0"/>
              <a:t>“</a:t>
            </a:r>
            <a:r>
              <a:rPr lang="ms-BN" sz="1400" b="1" i="1" dirty="0" smtClean="0"/>
              <a:t>Save</a:t>
            </a:r>
            <a:r>
              <a:rPr lang="ms-BN" sz="1400" b="1" dirty="0" smtClean="0"/>
              <a:t>”</a:t>
            </a:r>
            <a:endParaRPr lang="ms-BN" sz="1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3541147" y="6171472"/>
            <a:ext cx="2762956" cy="457200"/>
          </a:xfrm>
          <a:prstGeom prst="round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/>
              <a:t>14</a:t>
            </a:r>
            <a:r>
              <a:rPr lang="en-US" sz="1400" dirty="0" smtClean="0"/>
              <a:t>. </a:t>
            </a:r>
            <a:r>
              <a:rPr lang="ms-BN" sz="1400" dirty="0" smtClean="0"/>
              <a:t>Klik </a:t>
            </a:r>
            <a:r>
              <a:rPr lang="ms-BN" sz="1400" b="1" dirty="0" smtClean="0"/>
              <a:t>“</a:t>
            </a:r>
            <a:r>
              <a:rPr lang="ms-BN" sz="1400" b="1" i="1" dirty="0" smtClean="0"/>
              <a:t>Job Data Page</a:t>
            </a:r>
            <a:r>
              <a:rPr lang="ms-BN" sz="1400" b="1" dirty="0" smtClean="0"/>
              <a:t>” </a:t>
            </a:r>
            <a:r>
              <a:rPr lang="ms-BN" sz="1400" dirty="0" smtClean="0"/>
              <a:t>untuk kembali ke muka hadapan</a:t>
            </a:r>
            <a:endParaRPr lang="ms-BN" sz="1400" dirty="0"/>
          </a:p>
        </p:txBody>
      </p:sp>
      <p:sp>
        <p:nvSpPr>
          <p:cNvPr id="10" name="Rounded Rectangle 9"/>
          <p:cNvSpPr/>
          <p:nvPr/>
        </p:nvSpPr>
        <p:spPr>
          <a:xfrm>
            <a:off x="1524000" y="3962400"/>
            <a:ext cx="3810000" cy="13716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524000" y="5627513"/>
            <a:ext cx="1371600" cy="3048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057400" y="6202527"/>
            <a:ext cx="838200" cy="33443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895600" y="5732836"/>
            <a:ext cx="645547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895599" y="6369741"/>
            <a:ext cx="533401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>
            <a:off x="5334000" y="4546462"/>
            <a:ext cx="1219200" cy="457200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8305800" y="1066800"/>
            <a:ext cx="465667" cy="381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324600" y="2049992"/>
            <a:ext cx="1676400" cy="1371600"/>
          </a:xfrm>
          <a:prstGeom prst="round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13a.</a:t>
            </a:r>
            <a:r>
              <a:rPr lang="en-US" sz="1400" b="1" dirty="0" smtClean="0"/>
              <a:t>*</a:t>
            </a:r>
            <a:r>
              <a:rPr lang="en-US" sz="1400" b="1" dirty="0" err="1" smtClean="0"/>
              <a:t>Peringatan</a:t>
            </a:r>
            <a:r>
              <a:rPr lang="en-US" sz="1400" b="1" dirty="0"/>
              <a:t>: </a:t>
            </a:r>
            <a:endParaRPr lang="en-US" sz="1400" b="1" dirty="0" smtClean="0"/>
          </a:p>
          <a:p>
            <a:pPr algn="ctr"/>
            <a:r>
              <a:rPr lang="en-US" sz="1400" dirty="0" err="1" smtClean="0"/>
              <a:t>Pastikan</a:t>
            </a:r>
            <a:r>
              <a:rPr lang="en-US" sz="1400" dirty="0" smtClean="0"/>
              <a:t> </a:t>
            </a:r>
            <a:r>
              <a:rPr lang="en-US" sz="1400" dirty="0" err="1" smtClean="0"/>
              <a:t>tanda</a:t>
            </a:r>
            <a:r>
              <a:rPr lang="en-US" sz="1400" dirty="0" smtClean="0"/>
              <a:t> </a:t>
            </a:r>
            <a:r>
              <a:rPr lang="en-US" sz="1400" b="1" dirty="0" smtClean="0"/>
              <a:t>“</a:t>
            </a:r>
            <a:r>
              <a:rPr lang="en-US" sz="1400" b="1" i="1" dirty="0" smtClean="0"/>
              <a:t>Saved” </a:t>
            </a:r>
            <a:r>
              <a:rPr lang="en-US" sz="1400" dirty="0" err="1" smtClean="0"/>
              <a:t>terpapar</a:t>
            </a:r>
            <a:r>
              <a:rPr lang="en-US" sz="1400" dirty="0" smtClean="0"/>
              <a:t> </a:t>
            </a:r>
            <a:r>
              <a:rPr lang="en-US" sz="1400" dirty="0" err="1" smtClean="0"/>
              <a:t>setelah</a:t>
            </a:r>
            <a:r>
              <a:rPr lang="en-US" sz="1400" dirty="0" smtClean="0"/>
              <a:t> </a:t>
            </a:r>
            <a:r>
              <a:rPr lang="en-US" sz="1400" dirty="0" err="1" smtClean="0"/>
              <a:t>menekan</a:t>
            </a:r>
            <a:r>
              <a:rPr lang="en-US" sz="1400" dirty="0" smtClean="0"/>
              <a:t> </a:t>
            </a:r>
            <a:r>
              <a:rPr lang="en-US" sz="1400" b="1" dirty="0" smtClean="0"/>
              <a:t>“</a:t>
            </a:r>
            <a:r>
              <a:rPr lang="en-US" sz="1400" b="1" i="1" dirty="0" smtClean="0"/>
              <a:t>Save”</a:t>
            </a:r>
            <a:endParaRPr lang="en-US" sz="1400" b="1" i="1" dirty="0"/>
          </a:p>
        </p:txBody>
      </p:sp>
      <p:cxnSp>
        <p:nvCxnSpPr>
          <p:cNvPr id="3" name="Elbow Connector 2"/>
          <p:cNvCxnSpPr>
            <a:stCxn id="24" idx="0"/>
            <a:endCxn id="22" idx="2"/>
          </p:cNvCxnSpPr>
          <p:nvPr/>
        </p:nvCxnSpPr>
        <p:spPr>
          <a:xfrm rot="5400000" flipH="1" flipV="1">
            <a:off x="7549621" y="1060979"/>
            <a:ext cx="602192" cy="1375834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05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2" r="1886" b="6250"/>
          <a:stretch/>
        </p:blipFill>
        <p:spPr bwMode="auto">
          <a:xfrm>
            <a:off x="225164" y="285750"/>
            <a:ext cx="8614035" cy="6343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5943600" y="5304113"/>
            <a:ext cx="1571625" cy="419100"/>
          </a:xfrm>
          <a:prstGeom prst="round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/>
              <a:t>15</a:t>
            </a:r>
            <a:r>
              <a:rPr lang="en-US" sz="1400" dirty="0" smtClean="0"/>
              <a:t>. </a:t>
            </a:r>
            <a:r>
              <a:rPr lang="en-US" sz="1400" dirty="0" err="1"/>
              <a:t>Klik</a:t>
            </a:r>
            <a:r>
              <a:rPr lang="en-US" sz="1400" dirty="0"/>
              <a:t> </a:t>
            </a:r>
            <a:r>
              <a:rPr lang="en-US" sz="1400" b="1" dirty="0"/>
              <a:t>“</a:t>
            </a:r>
            <a:r>
              <a:rPr lang="en-US" sz="1400" b="1" i="1" dirty="0"/>
              <a:t>Save</a:t>
            </a:r>
            <a:r>
              <a:rPr lang="en-US" sz="1400" b="1" dirty="0"/>
              <a:t>”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447800" y="5981700"/>
            <a:ext cx="533400" cy="3429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Elbow Connector 2"/>
          <p:cNvCxnSpPr>
            <a:stCxn id="4" idx="0"/>
            <a:endCxn id="5" idx="1"/>
          </p:cNvCxnSpPr>
          <p:nvPr/>
        </p:nvCxnSpPr>
        <p:spPr>
          <a:xfrm rot="5400000" flipH="1" flipV="1">
            <a:off x="3595032" y="3633132"/>
            <a:ext cx="468037" cy="4229100"/>
          </a:xfrm>
          <a:prstGeom prst="bentConnector2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05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8925" b="25265"/>
          <a:stretch/>
        </p:blipFill>
        <p:spPr bwMode="auto">
          <a:xfrm>
            <a:off x="200024" y="228599"/>
            <a:ext cx="8715375" cy="6400801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1676400" y="2209800"/>
            <a:ext cx="533400" cy="2286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endCxn id="10" idx="1"/>
          </p:cNvCxnSpPr>
          <p:nvPr/>
        </p:nvCxnSpPr>
        <p:spPr>
          <a:xfrm>
            <a:off x="1981200" y="3048000"/>
            <a:ext cx="129540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3276600" y="2743200"/>
            <a:ext cx="1981200" cy="609600"/>
          </a:xfrm>
          <a:prstGeom prst="round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16</a:t>
            </a:r>
            <a:r>
              <a:rPr lang="en-US" sz="1400" dirty="0" smtClean="0"/>
              <a:t>. </a:t>
            </a:r>
            <a:r>
              <a:rPr lang="ms-BN" sz="1400" dirty="0" smtClean="0"/>
              <a:t>Klik </a:t>
            </a:r>
            <a:r>
              <a:rPr lang="ms-BN" sz="1400" b="1" dirty="0" smtClean="0"/>
              <a:t>“</a:t>
            </a:r>
            <a:r>
              <a:rPr lang="ms-BN" sz="1400" b="1" i="1" dirty="0" smtClean="0"/>
              <a:t>OK</a:t>
            </a:r>
            <a:r>
              <a:rPr lang="ms-BN" sz="1400" b="1" dirty="0" smtClean="0"/>
              <a:t>” </a:t>
            </a:r>
            <a:r>
              <a:rPr lang="ms-BN" sz="1400" dirty="0" smtClean="0"/>
              <a:t>(1x)</a:t>
            </a:r>
            <a:endParaRPr lang="ms-BN" sz="1400" i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981200" y="2438400"/>
            <a:ext cx="0" cy="609600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86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7" r="1393" b="6250"/>
          <a:stretch/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3975" y="1371600"/>
            <a:ext cx="4000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8329047" y="1317667"/>
            <a:ext cx="457200" cy="25395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10" idx="0"/>
          </p:cNvCxnSpPr>
          <p:nvPr/>
        </p:nvCxnSpPr>
        <p:spPr>
          <a:xfrm flipV="1">
            <a:off x="8088215" y="1676400"/>
            <a:ext cx="469432" cy="9144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7440514" y="2590800"/>
            <a:ext cx="1295401" cy="2209800"/>
          </a:xfrm>
          <a:prstGeom prst="round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16a.</a:t>
            </a:r>
          </a:p>
          <a:p>
            <a:pPr algn="ctr"/>
            <a:r>
              <a:rPr lang="en-US" sz="1400" b="1" dirty="0" smtClean="0"/>
              <a:t>*</a:t>
            </a:r>
            <a:r>
              <a:rPr lang="ms-BN" sz="1400" b="1" dirty="0" smtClean="0"/>
              <a:t>Peringatan: </a:t>
            </a:r>
          </a:p>
          <a:p>
            <a:pPr algn="ctr"/>
            <a:r>
              <a:rPr lang="ms-BN" sz="1400" dirty="0" smtClean="0"/>
              <a:t>Pastikan tanda </a:t>
            </a:r>
            <a:r>
              <a:rPr lang="ms-BN" sz="1400" b="1" i="1" dirty="0" smtClean="0"/>
              <a:t>“Saved” </a:t>
            </a:r>
            <a:r>
              <a:rPr lang="ms-BN" sz="1400" dirty="0" smtClean="0"/>
              <a:t>terpapar setelah menekan </a:t>
            </a:r>
            <a:r>
              <a:rPr lang="ms-BN" sz="1400" b="1" i="1" dirty="0" smtClean="0"/>
              <a:t>“Ok” </a:t>
            </a:r>
            <a:endParaRPr lang="ms-BN" sz="1400" b="1" i="1" dirty="0"/>
          </a:p>
        </p:txBody>
      </p:sp>
      <p:sp>
        <p:nvSpPr>
          <p:cNvPr id="11" name="Rounded Rectangle 10"/>
          <p:cNvSpPr/>
          <p:nvPr/>
        </p:nvSpPr>
        <p:spPr>
          <a:xfrm>
            <a:off x="1886975" y="5955511"/>
            <a:ext cx="838200" cy="36358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191775" y="5803111"/>
            <a:ext cx="175260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944375" y="5650711"/>
            <a:ext cx="4191000" cy="304800"/>
          </a:xfrm>
          <a:prstGeom prst="round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17. </a:t>
            </a:r>
            <a:r>
              <a:rPr lang="ms-BN" sz="1400" dirty="0" smtClean="0"/>
              <a:t>Klik </a:t>
            </a:r>
            <a:r>
              <a:rPr lang="ms-BN" sz="1400" b="1" dirty="0" smtClean="0"/>
              <a:t>“</a:t>
            </a:r>
            <a:r>
              <a:rPr lang="ms-BN" sz="1400" b="1" i="1" dirty="0" smtClean="0"/>
              <a:t>Return to Search</a:t>
            </a:r>
            <a:r>
              <a:rPr lang="ms-BN" sz="1400" b="1" dirty="0" smtClean="0"/>
              <a:t>” </a:t>
            </a:r>
            <a:r>
              <a:rPr lang="ms-BN" sz="1400" dirty="0" smtClean="0"/>
              <a:t>untuk kembali ke job data</a:t>
            </a:r>
            <a:endParaRPr lang="ms-BN" sz="14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191775" y="5803111"/>
            <a:ext cx="0" cy="152400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65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7597" r="1857" b="7789"/>
          <a:stretch/>
        </p:blipFill>
        <p:spPr bwMode="auto">
          <a:xfrm>
            <a:off x="228600" y="152401"/>
            <a:ext cx="8686800" cy="6553199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3086100" y="381000"/>
            <a:ext cx="2971800" cy="457200"/>
          </a:xfrm>
          <a:prstGeom prst="round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/>
              <a:t>1. </a:t>
            </a:r>
            <a:r>
              <a:rPr lang="en-US" sz="1400" dirty="0" err="1" smtClean="0"/>
              <a:t>Klik</a:t>
            </a:r>
            <a:r>
              <a:rPr lang="en-US" sz="1400" dirty="0" smtClean="0"/>
              <a:t> </a:t>
            </a:r>
            <a:r>
              <a:rPr lang="en-US" sz="1400" b="1" i="1" dirty="0" smtClean="0"/>
              <a:t>“Workforce Administration”</a:t>
            </a:r>
            <a:endParaRPr lang="en-US" sz="1400" b="1" i="1" dirty="0"/>
          </a:p>
        </p:txBody>
      </p:sp>
      <p:sp>
        <p:nvSpPr>
          <p:cNvPr id="6" name="Rounded Rectangle 5"/>
          <p:cNvSpPr/>
          <p:nvPr/>
        </p:nvSpPr>
        <p:spPr>
          <a:xfrm>
            <a:off x="214282" y="1428736"/>
            <a:ext cx="1219200" cy="1524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flipV="1">
            <a:off x="1433482" y="742936"/>
            <a:ext cx="1600200" cy="7620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95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7252" b="4163"/>
          <a:stretch/>
        </p:blipFill>
        <p:spPr bwMode="auto">
          <a:xfrm>
            <a:off x="219075" y="152399"/>
            <a:ext cx="8763000" cy="6429375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6781800" y="762000"/>
            <a:ext cx="1676400" cy="533400"/>
          </a:xfrm>
          <a:prstGeom prst="round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ms-BN" sz="1400" b="1" dirty="0" smtClean="0"/>
              <a:t>2</a:t>
            </a:r>
            <a:r>
              <a:rPr lang="ms-BN" sz="1400" dirty="0" smtClean="0"/>
              <a:t>. Klik</a:t>
            </a:r>
          </a:p>
          <a:p>
            <a:pPr algn="ctr"/>
            <a:r>
              <a:rPr lang="ms-BN" sz="1400" b="1" dirty="0" smtClean="0"/>
              <a:t> </a:t>
            </a:r>
            <a:r>
              <a:rPr lang="ms-BN" sz="1400" b="1" i="1" dirty="0" smtClean="0"/>
              <a:t>“Job Information”</a:t>
            </a:r>
            <a:endParaRPr lang="ms-BN" sz="1400" b="1" i="1" dirty="0"/>
          </a:p>
        </p:txBody>
      </p:sp>
      <p:sp>
        <p:nvSpPr>
          <p:cNvPr id="6" name="Rounded Rectangle 5"/>
          <p:cNvSpPr/>
          <p:nvPr/>
        </p:nvSpPr>
        <p:spPr>
          <a:xfrm>
            <a:off x="4343400" y="1295400"/>
            <a:ext cx="914400" cy="1524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flipV="1">
            <a:off x="5257800" y="1028700"/>
            <a:ext cx="1524000" cy="3429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19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t="4762"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5638800" y="1143000"/>
            <a:ext cx="1828800" cy="685800"/>
          </a:xfrm>
          <a:prstGeom prst="round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ms-BN" sz="1400" b="1" dirty="0" smtClean="0"/>
              <a:t>3</a:t>
            </a:r>
            <a:r>
              <a:rPr lang="ms-BN" sz="1400" dirty="0" smtClean="0"/>
              <a:t>. Klik</a:t>
            </a:r>
          </a:p>
          <a:p>
            <a:pPr algn="ctr"/>
            <a:r>
              <a:rPr lang="ms-BN" sz="1400" b="1" i="1" dirty="0" smtClean="0"/>
              <a:t> “Job Data”</a:t>
            </a:r>
            <a:endParaRPr lang="ms-BN" sz="1400" b="1" i="1" dirty="0"/>
          </a:p>
        </p:txBody>
      </p:sp>
      <p:sp>
        <p:nvSpPr>
          <p:cNvPr id="6" name="Rounded Rectangle 5"/>
          <p:cNvSpPr/>
          <p:nvPr/>
        </p:nvSpPr>
        <p:spPr>
          <a:xfrm>
            <a:off x="4267200" y="1905000"/>
            <a:ext cx="457200" cy="2286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flipV="1">
            <a:off x="4724400" y="1485900"/>
            <a:ext cx="914400" cy="5334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69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5" b="16009"/>
          <a:stretch/>
        </p:blipFill>
        <p:spPr bwMode="auto">
          <a:xfrm>
            <a:off x="152400" y="304800"/>
            <a:ext cx="8763000" cy="63246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116791" y="4597115"/>
            <a:ext cx="1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8" name="Straight Connector 17"/>
          <p:cNvCxnSpPr>
            <a:stCxn id="16" idx="0"/>
          </p:cNvCxnSpPr>
          <p:nvPr/>
        </p:nvCxnSpPr>
        <p:spPr>
          <a:xfrm>
            <a:off x="2212041" y="4597115"/>
            <a:ext cx="95250" cy="129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5791200" y="2324100"/>
            <a:ext cx="2057400" cy="1066800"/>
          </a:xfrm>
          <a:prstGeom prst="round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i="1" dirty="0" smtClean="0"/>
          </a:p>
          <a:p>
            <a:pPr algn="ctr"/>
            <a:r>
              <a:rPr lang="en-US" sz="1400" b="1" dirty="0" smtClean="0"/>
              <a:t>4</a:t>
            </a:r>
            <a:r>
              <a:rPr lang="en-US" sz="1400" b="1" i="1" dirty="0" smtClean="0"/>
              <a:t>. </a:t>
            </a:r>
            <a:r>
              <a:rPr lang="ms-BN" sz="1400" dirty="0" smtClean="0"/>
              <a:t>Masukkan No. Kad Pengenalan </a:t>
            </a:r>
          </a:p>
          <a:p>
            <a:pPr algn="ctr"/>
            <a:r>
              <a:rPr lang="ms-BN" sz="1400" dirty="0" smtClean="0"/>
              <a:t>Kakitangan di ruang </a:t>
            </a:r>
            <a:r>
              <a:rPr lang="ms-BN" sz="1400" b="1" i="1" dirty="0" smtClean="0"/>
              <a:t>“EmpIID”</a:t>
            </a:r>
            <a:endParaRPr lang="ms-BN" sz="1400" dirty="0" smtClean="0"/>
          </a:p>
          <a:p>
            <a:pPr algn="ctr"/>
            <a:endParaRPr lang="en-US" sz="1400" dirty="0"/>
          </a:p>
        </p:txBody>
      </p:sp>
      <p:sp>
        <p:nvSpPr>
          <p:cNvPr id="20" name="Rounded Rectangle 19"/>
          <p:cNvSpPr/>
          <p:nvPr/>
        </p:nvSpPr>
        <p:spPr>
          <a:xfrm>
            <a:off x="1295400" y="2476500"/>
            <a:ext cx="2819400" cy="2286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114800" y="2628900"/>
            <a:ext cx="167640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5791200" y="3848100"/>
            <a:ext cx="2057400" cy="838200"/>
          </a:xfrm>
          <a:prstGeom prst="round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5</a:t>
            </a:r>
            <a:r>
              <a:rPr lang="ms-BN" sz="1400" b="1" dirty="0" smtClean="0"/>
              <a:t>. </a:t>
            </a:r>
            <a:r>
              <a:rPr lang="ms-BN" sz="1400" dirty="0" smtClean="0"/>
              <a:t>Tandakan </a:t>
            </a:r>
            <a:r>
              <a:rPr lang="ms-BN" sz="1400" b="1" dirty="0" smtClean="0"/>
              <a:t>“</a:t>
            </a:r>
            <a:r>
              <a:rPr lang="ms-BN" sz="1400" b="1" i="1" dirty="0" smtClean="0"/>
              <a:t>Include History</a:t>
            </a:r>
            <a:r>
              <a:rPr lang="ms-BN" sz="1400" b="1" dirty="0" smtClean="0"/>
              <a:t>” </a:t>
            </a:r>
            <a:r>
              <a:rPr lang="ms-BN" sz="1400" dirty="0" smtClean="0"/>
              <a:t>dan </a:t>
            </a:r>
            <a:r>
              <a:rPr lang="ms-BN" sz="1400" b="1" dirty="0" smtClean="0"/>
              <a:t>“</a:t>
            </a:r>
            <a:r>
              <a:rPr lang="ms-BN" sz="1400" b="1" i="1" dirty="0" smtClean="0"/>
              <a:t>Correct History</a:t>
            </a:r>
            <a:r>
              <a:rPr lang="ms-BN" sz="1400" b="1" dirty="0" smtClean="0"/>
              <a:t>”</a:t>
            </a:r>
            <a:endParaRPr lang="ms-BN" sz="1400" b="1" dirty="0"/>
          </a:p>
        </p:txBody>
      </p:sp>
      <p:cxnSp>
        <p:nvCxnSpPr>
          <p:cNvPr id="23" name="Straight Arrow Connector 22"/>
          <p:cNvCxnSpPr>
            <a:stCxn id="24" idx="3"/>
          </p:cNvCxnSpPr>
          <p:nvPr/>
        </p:nvCxnSpPr>
        <p:spPr>
          <a:xfrm>
            <a:off x="2819400" y="4216543"/>
            <a:ext cx="2971800" cy="1255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1295400" y="4076700"/>
            <a:ext cx="1524000" cy="27968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371600" y="4457700"/>
            <a:ext cx="457200" cy="30479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410200" y="4991100"/>
            <a:ext cx="38100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5791200" y="4838700"/>
            <a:ext cx="2057400" cy="457200"/>
          </a:xfrm>
          <a:prstGeom prst="round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s-BN" sz="1400" b="1" dirty="0" smtClean="0"/>
              <a:t>6</a:t>
            </a:r>
            <a:r>
              <a:rPr lang="ms-BN" sz="1400" dirty="0" smtClean="0"/>
              <a:t>. Klik </a:t>
            </a:r>
            <a:r>
              <a:rPr lang="ms-BN" sz="1400" b="1" dirty="0" smtClean="0"/>
              <a:t>“</a:t>
            </a:r>
            <a:r>
              <a:rPr lang="ms-BN" sz="1400" b="1" i="1" dirty="0" smtClean="0"/>
              <a:t>Search</a:t>
            </a:r>
            <a:r>
              <a:rPr lang="ms-BN" sz="1400" b="1" dirty="0" smtClean="0"/>
              <a:t>”</a:t>
            </a:r>
            <a:endParaRPr lang="ms-BN" sz="1400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1676400" y="5524500"/>
            <a:ext cx="152400" cy="2286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257800" y="5905500"/>
            <a:ext cx="53340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5791200" y="5600700"/>
            <a:ext cx="2057400" cy="685800"/>
          </a:xfrm>
          <a:prstGeom prst="round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s-BN" sz="1400" b="1" dirty="0" smtClean="0"/>
              <a:t>6b</a:t>
            </a:r>
            <a:r>
              <a:rPr lang="ms-BN" sz="1400" dirty="0" smtClean="0"/>
              <a:t>. Klik rekod</a:t>
            </a:r>
            <a:r>
              <a:rPr lang="ms-BN" sz="1400" b="1" dirty="0" smtClean="0"/>
              <a:t>“0” </a:t>
            </a:r>
            <a:r>
              <a:rPr lang="ms-BN" sz="1400" dirty="0" smtClean="0"/>
              <a:t>untuk melihat data kakitangan</a:t>
            </a:r>
            <a:endParaRPr lang="ms-BN" sz="1400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828800" y="4610100"/>
            <a:ext cx="3581400" cy="0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410200" y="4610100"/>
            <a:ext cx="0" cy="381000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828800" y="5676900"/>
            <a:ext cx="3429000" cy="0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257800" y="5676900"/>
            <a:ext cx="0" cy="228600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2209800" y="723900"/>
            <a:ext cx="6096000" cy="1295400"/>
          </a:xfrm>
          <a:prstGeom prst="roundRect">
            <a:avLst>
              <a:gd name="adj" fmla="val 10215"/>
            </a:avLst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6a.</a:t>
            </a:r>
            <a:r>
              <a:rPr lang="en-US" sz="1400" b="1" dirty="0" smtClean="0"/>
              <a:t>*</a:t>
            </a:r>
            <a:r>
              <a:rPr lang="ms-BN" sz="1400" b="1" dirty="0" smtClean="0"/>
              <a:t>Peringatan: </a:t>
            </a:r>
            <a:r>
              <a:rPr lang="ms-BN" sz="1400" dirty="0" smtClean="0"/>
              <a:t>(Bagi ruang </a:t>
            </a:r>
            <a:r>
              <a:rPr lang="ms-BN" sz="1400" b="1" i="1" dirty="0" smtClean="0"/>
              <a:t>“Empl Rcd Nbr ”</a:t>
            </a:r>
            <a:r>
              <a:rPr lang="ms-BN" sz="1400" i="1" dirty="0" smtClean="0"/>
              <a:t>)</a:t>
            </a:r>
            <a:endParaRPr lang="en-US" sz="1400" dirty="0" smtClean="0">
              <a:solidFill>
                <a:srgbClr val="FF0000"/>
              </a:solidFill>
            </a:endParaRPr>
          </a:p>
          <a:p>
            <a:pPr marL="114300" indent="3175" algn="just">
              <a:buFont typeface="+mj-lt"/>
              <a:buAutoNum type="romanLcPeriod"/>
              <a:defRPr/>
            </a:pPr>
            <a:r>
              <a:rPr lang="en-US" sz="1400" dirty="0" err="1" smtClean="0">
                <a:solidFill>
                  <a:schemeClr val="tx1"/>
                </a:solidFill>
              </a:rPr>
              <a:t>Empl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Rcd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Nbr</a:t>
            </a:r>
            <a:r>
              <a:rPr lang="en-US" sz="1400" dirty="0" smtClean="0">
                <a:solidFill>
                  <a:schemeClr val="tx1"/>
                </a:solidFill>
              </a:rPr>
              <a:t> 1 </a:t>
            </a:r>
            <a:r>
              <a:rPr lang="en-US" sz="1400" dirty="0" err="1" smtClean="0">
                <a:solidFill>
                  <a:schemeClr val="tx1"/>
                </a:solidFill>
              </a:rPr>
              <a:t>dan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sterusnya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adalah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maklumat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</a:rPr>
              <a:t>“</a:t>
            </a:r>
            <a:r>
              <a:rPr lang="en-US" sz="1400" b="1" i="1" dirty="0" smtClean="0">
                <a:solidFill>
                  <a:schemeClr val="tx1"/>
                </a:solidFill>
              </a:rPr>
              <a:t>Secondary Job”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(</a:t>
            </a:r>
            <a:r>
              <a:rPr lang="en-US" sz="1400" dirty="0" err="1" smtClean="0">
                <a:solidFill>
                  <a:schemeClr val="tx1"/>
                </a:solidFill>
              </a:rPr>
              <a:t>lantikan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Memangku</a:t>
            </a:r>
            <a:r>
              <a:rPr lang="en-US" sz="1400" dirty="0" smtClean="0">
                <a:solidFill>
                  <a:schemeClr val="tx1"/>
                </a:solidFill>
              </a:rPr>
              <a:t> / </a:t>
            </a:r>
            <a:r>
              <a:rPr lang="en-US" sz="1400" dirty="0" err="1" smtClean="0">
                <a:solidFill>
                  <a:schemeClr val="tx1"/>
                </a:solidFill>
              </a:rPr>
              <a:t>Penempatan</a:t>
            </a:r>
            <a:r>
              <a:rPr lang="en-US" sz="1400" dirty="0" smtClean="0">
                <a:solidFill>
                  <a:schemeClr val="tx1"/>
                </a:solidFill>
              </a:rPr>
              <a:t> /</a:t>
            </a:r>
            <a:r>
              <a:rPr lang="en-US" sz="1400" dirty="0" err="1" smtClean="0">
                <a:solidFill>
                  <a:schemeClr val="tx1"/>
                </a:solidFill>
              </a:rPr>
              <a:t>Peminjaman</a:t>
            </a:r>
            <a:r>
              <a:rPr lang="en-US" sz="1400" dirty="0" smtClean="0">
                <a:solidFill>
                  <a:schemeClr val="tx1"/>
                </a:solidFill>
              </a:rPr>
              <a:t>)</a:t>
            </a:r>
          </a:p>
          <a:p>
            <a:pPr marL="114300" indent="3175" algn="just">
              <a:buFont typeface="+mj-lt"/>
              <a:buAutoNum type="romanLcPeriod"/>
              <a:defRPr/>
            </a:pPr>
            <a:r>
              <a:rPr lang="en-US" sz="1400" dirty="0" err="1" smtClean="0">
                <a:solidFill>
                  <a:schemeClr val="tx1"/>
                </a:solidFill>
              </a:rPr>
              <a:t>Jika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tidak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ada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</a:rPr>
              <a:t>“</a:t>
            </a:r>
            <a:r>
              <a:rPr lang="en-US" sz="1400" b="1" i="1" dirty="0" smtClean="0">
                <a:solidFill>
                  <a:schemeClr val="tx1"/>
                </a:solidFill>
              </a:rPr>
              <a:t>Secondary Job”</a:t>
            </a:r>
            <a:r>
              <a:rPr lang="en-US" sz="1400" b="1" dirty="0" smtClean="0">
                <a:solidFill>
                  <a:schemeClr val="tx1"/>
                </a:solidFill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</a:rPr>
              <a:t>apabila</a:t>
            </a:r>
            <a:r>
              <a:rPr lang="en-US" sz="1400" dirty="0" smtClean="0">
                <a:solidFill>
                  <a:schemeClr val="tx1"/>
                </a:solidFill>
              </a:rPr>
              <a:t> di </a:t>
            </a:r>
            <a:r>
              <a:rPr lang="en-US" sz="1400" dirty="0" err="1" smtClean="0">
                <a:solidFill>
                  <a:schemeClr val="tx1"/>
                </a:solidFill>
              </a:rPr>
              <a:t>klik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b="1" i="1" dirty="0" smtClean="0">
                <a:solidFill>
                  <a:schemeClr val="tx1"/>
                </a:solidFill>
              </a:rPr>
              <a:t>“Search”, “Work Location page” </a:t>
            </a:r>
            <a:r>
              <a:rPr lang="en-US" sz="1400" dirty="0" err="1" smtClean="0">
                <a:solidFill>
                  <a:schemeClr val="tx1"/>
                </a:solidFill>
              </a:rPr>
              <a:t>secara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otamatik</a:t>
            </a:r>
            <a:r>
              <a:rPr lang="en-US" sz="1400" dirty="0" smtClean="0">
                <a:solidFill>
                  <a:schemeClr val="tx1"/>
                </a:solidFill>
              </a:rPr>
              <a:t>  </a:t>
            </a:r>
            <a:r>
              <a:rPr lang="en-US" sz="1400" dirty="0" err="1" smtClean="0">
                <a:solidFill>
                  <a:schemeClr val="tx1"/>
                </a:solidFill>
              </a:rPr>
              <a:t>akan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terpapar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ms-BN" sz="1400" i="1" dirty="0" smtClean="0"/>
          </a:p>
        </p:txBody>
      </p:sp>
    </p:spTree>
    <p:extLst>
      <p:ext uri="{BB962C8B-B14F-4D97-AF65-F5344CB8AC3E}">
        <p14:creationId xmlns:p14="http://schemas.microsoft.com/office/powerpoint/2010/main" val="93186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6" r="1641" b="7609"/>
          <a:stretch/>
        </p:blipFill>
        <p:spPr bwMode="auto">
          <a:xfrm>
            <a:off x="152400" y="152401"/>
            <a:ext cx="7239000" cy="6450106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7010400" y="152401"/>
            <a:ext cx="2057400" cy="3352800"/>
          </a:xfrm>
          <a:prstGeom prst="round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ms-BN" sz="1400" b="1" dirty="0" smtClean="0"/>
          </a:p>
          <a:p>
            <a:pPr algn="ctr"/>
            <a:r>
              <a:rPr lang="ms-BN" sz="1400" b="1" dirty="0" smtClean="0"/>
              <a:t>*Peringatan:</a:t>
            </a:r>
          </a:p>
          <a:p>
            <a:pPr algn="ctr"/>
            <a:r>
              <a:rPr lang="ms-BN" sz="1400" i="1" dirty="0" smtClean="0"/>
              <a:t>i.</a:t>
            </a:r>
            <a:r>
              <a:rPr lang="ms-BN" sz="1400" b="1" i="1" dirty="0" smtClean="0"/>
              <a:t> </a:t>
            </a:r>
            <a:r>
              <a:rPr lang="ms-BN" sz="1400" i="1" dirty="0" smtClean="0"/>
              <a:t>Sebelum awda klik ikon </a:t>
            </a:r>
            <a:r>
              <a:rPr lang="ms-BN" sz="1400" b="1" i="1" dirty="0" smtClean="0"/>
              <a:t>“+” </a:t>
            </a:r>
            <a:r>
              <a:rPr lang="ms-BN" sz="1400" i="1" dirty="0" smtClean="0"/>
              <a:t>pastikan </a:t>
            </a:r>
            <a:r>
              <a:rPr lang="ms-BN" sz="1400" b="1" i="1" dirty="0" smtClean="0"/>
              <a:t>tarikh yang hendak </a:t>
            </a:r>
          </a:p>
          <a:p>
            <a:pPr algn="ctr"/>
            <a:r>
              <a:rPr lang="ms-BN" sz="1400" b="1" i="1" dirty="0" smtClean="0"/>
              <a:t>dikemaskini tersusun</a:t>
            </a:r>
          </a:p>
          <a:p>
            <a:pPr algn="ctr"/>
            <a:r>
              <a:rPr lang="ms-BN" sz="1400" i="1" dirty="0" smtClean="0"/>
              <a:t>ii. Jika tarikh </a:t>
            </a:r>
            <a:r>
              <a:rPr lang="ms-BN" sz="1400" b="1" i="1" dirty="0" smtClean="0"/>
              <a:t>adalah tarikh yang sama </a:t>
            </a:r>
            <a:r>
              <a:rPr lang="ms-BN" sz="1400" i="1" dirty="0" smtClean="0"/>
              <a:t>sila isikan di ruang  “</a:t>
            </a:r>
            <a:r>
              <a:rPr lang="ms-BN" sz="1400" b="1" i="1" dirty="0" smtClean="0"/>
              <a:t>Sequence” </a:t>
            </a:r>
            <a:r>
              <a:rPr lang="ms-BN" sz="1400" i="1" dirty="0" smtClean="0"/>
              <a:t>dengan nombor berlari (jika no. Sekarang “0” maka isikan “1”)</a:t>
            </a:r>
          </a:p>
          <a:p>
            <a:pPr algn="ctr"/>
            <a:r>
              <a:rPr lang="ms-BN" sz="1400" i="1" dirty="0" smtClean="0"/>
              <a:t> iii.</a:t>
            </a:r>
            <a:r>
              <a:rPr lang="ms-BN" sz="1400" b="1" i="1" dirty="0" smtClean="0"/>
              <a:t> </a:t>
            </a:r>
            <a:r>
              <a:rPr lang="ms-BN" sz="1400" i="1" dirty="0" smtClean="0"/>
              <a:t>Setelah awda klik ikon </a:t>
            </a:r>
            <a:r>
              <a:rPr lang="ms-BN" sz="1400" b="1" i="1" dirty="0" smtClean="0"/>
              <a:t>“+”</a:t>
            </a:r>
            <a:r>
              <a:rPr lang="ms-BN" sz="1400" i="1" dirty="0" smtClean="0"/>
              <a:t> </a:t>
            </a:r>
            <a:r>
              <a:rPr lang="ms-BN" sz="1400" b="1" i="1" dirty="0" smtClean="0"/>
              <a:t>rekod baru akan bertambah</a:t>
            </a:r>
          </a:p>
          <a:p>
            <a:pPr lvl="2" algn="ctr">
              <a:buFont typeface="Arial" pitchFamily="34" charset="0"/>
              <a:buChar char="•"/>
            </a:pPr>
            <a:endParaRPr lang="ms-BN" sz="1400" b="1" i="1" dirty="0"/>
          </a:p>
        </p:txBody>
      </p:sp>
      <p:sp>
        <p:nvSpPr>
          <p:cNvPr id="7" name="Rounded Rectangle 6"/>
          <p:cNvSpPr/>
          <p:nvPr/>
        </p:nvSpPr>
        <p:spPr>
          <a:xfrm>
            <a:off x="7010401" y="3617088"/>
            <a:ext cx="2057400" cy="636608"/>
          </a:xfrm>
          <a:prstGeom prst="round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ms-BN" sz="1400" b="1" dirty="0" smtClean="0"/>
              <a:t>7</a:t>
            </a:r>
            <a:r>
              <a:rPr lang="ms-BN" sz="1400" dirty="0" smtClean="0"/>
              <a:t>. Klik ikon </a:t>
            </a:r>
            <a:r>
              <a:rPr lang="ms-BN" sz="1400" b="1" dirty="0" smtClean="0">
                <a:solidFill>
                  <a:schemeClr val="tx1"/>
                </a:solidFill>
              </a:rPr>
              <a:t>“</a:t>
            </a:r>
            <a:r>
              <a:rPr lang="ms-BN" sz="1400" b="1" i="1" dirty="0" smtClean="0">
                <a:solidFill>
                  <a:schemeClr val="tx1"/>
                </a:solidFill>
              </a:rPr>
              <a:t>+</a:t>
            </a:r>
            <a:r>
              <a:rPr lang="ms-BN" sz="1400" b="1" dirty="0" smtClean="0">
                <a:solidFill>
                  <a:schemeClr val="tx1"/>
                </a:solidFill>
              </a:rPr>
              <a:t>” </a:t>
            </a:r>
            <a:r>
              <a:rPr lang="ms-BN" sz="1400" dirty="0" smtClean="0"/>
              <a:t>untuk menambah rekod baru</a:t>
            </a:r>
            <a:endParaRPr lang="ms-BN" sz="1400" dirty="0"/>
          </a:p>
        </p:txBody>
      </p:sp>
      <p:sp>
        <p:nvSpPr>
          <p:cNvPr id="8" name="Rounded Rectangle 7"/>
          <p:cNvSpPr/>
          <p:nvPr/>
        </p:nvSpPr>
        <p:spPr>
          <a:xfrm>
            <a:off x="7010402" y="4316392"/>
            <a:ext cx="2057400" cy="941408"/>
          </a:xfrm>
          <a:prstGeom prst="round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/>
              <a:t>8.</a:t>
            </a:r>
            <a:r>
              <a:rPr lang="en-US" sz="1400" dirty="0" smtClean="0"/>
              <a:t> </a:t>
            </a:r>
            <a:r>
              <a:rPr lang="ms-BN" sz="1400" dirty="0" smtClean="0"/>
              <a:t>Klik ikon </a:t>
            </a:r>
            <a:r>
              <a:rPr lang="ms-BN" sz="1400" b="1" dirty="0" smtClean="0"/>
              <a:t>“</a:t>
            </a:r>
            <a:r>
              <a:rPr lang="ms-BN" sz="1400" b="1" i="1" dirty="0" smtClean="0"/>
              <a:t>Calendar</a:t>
            </a:r>
            <a:r>
              <a:rPr lang="ms-BN" sz="1400" b="1" dirty="0" smtClean="0"/>
              <a:t>” </a:t>
            </a:r>
            <a:r>
              <a:rPr lang="ms-BN" sz="1400" dirty="0" smtClean="0"/>
              <a:t>untuk memilih tarikh bersara </a:t>
            </a:r>
            <a:r>
              <a:rPr lang="ms-BN" sz="1400" dirty="0" smtClean="0"/>
              <a:t>“</a:t>
            </a:r>
            <a:r>
              <a:rPr lang="ms-BN" sz="1400" b="1" i="1" dirty="0" smtClean="0"/>
              <a:t>Medical Board”</a:t>
            </a:r>
            <a:endParaRPr lang="ms-BN" sz="1400" b="1" i="1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010403" y="5334000"/>
            <a:ext cx="2057399" cy="1371600"/>
          </a:xfrm>
          <a:prstGeom prst="round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/>
              <a:t>9</a:t>
            </a:r>
            <a:r>
              <a:rPr lang="en-US" dirty="0" smtClean="0"/>
              <a:t>. </a:t>
            </a:r>
            <a:r>
              <a:rPr lang="ms-BN" sz="1400" dirty="0" smtClean="0"/>
              <a:t>Klik pilihan </a:t>
            </a:r>
            <a:endParaRPr lang="ms-BN" sz="1400" b="1" dirty="0" smtClean="0"/>
          </a:p>
          <a:p>
            <a:pPr algn="ctr"/>
            <a:r>
              <a:rPr lang="ms-BN" sz="1400" b="1" dirty="0" smtClean="0"/>
              <a:t>“Action”:</a:t>
            </a:r>
            <a:r>
              <a:rPr lang="ms-BN" sz="1400" dirty="0" smtClean="0"/>
              <a:t>Pilih</a:t>
            </a:r>
            <a:r>
              <a:rPr lang="ms-BN" sz="1400" b="1" dirty="0" smtClean="0"/>
              <a:t> </a:t>
            </a:r>
            <a:r>
              <a:rPr lang="ms-BN" sz="1400" b="1" i="1" dirty="0" smtClean="0"/>
              <a:t>“Retirement” </a:t>
            </a:r>
            <a:r>
              <a:rPr lang="ms-BN" sz="1400" dirty="0" smtClean="0"/>
              <a:t>kemudian</a:t>
            </a:r>
            <a:r>
              <a:rPr lang="ms-BN" sz="1400" b="1" dirty="0" smtClean="0"/>
              <a:t> </a:t>
            </a:r>
            <a:r>
              <a:rPr lang="ms-BN" sz="1400" dirty="0" smtClean="0"/>
              <a:t>klik pilihan</a:t>
            </a:r>
            <a:r>
              <a:rPr lang="ms-BN" sz="1400" b="1" dirty="0" smtClean="0"/>
              <a:t> “Reason”:</a:t>
            </a:r>
            <a:r>
              <a:rPr lang="ms-BN" sz="1400" dirty="0" smtClean="0"/>
              <a:t>Pilih </a:t>
            </a:r>
            <a:r>
              <a:rPr lang="ms-BN" sz="1400" b="1" i="1" dirty="0" smtClean="0"/>
              <a:t>“</a:t>
            </a:r>
            <a:r>
              <a:rPr lang="ms-BN" sz="1400" b="1" i="1" dirty="0" smtClean="0"/>
              <a:t>Early Retirement</a:t>
            </a:r>
            <a:r>
              <a:rPr lang="ms-BN" sz="1400" b="1" i="1" dirty="0" smtClean="0"/>
              <a:t>”</a:t>
            </a:r>
            <a:endParaRPr lang="ms-BN" sz="1400" b="1" i="1" dirty="0"/>
          </a:p>
        </p:txBody>
      </p:sp>
      <p:sp>
        <p:nvSpPr>
          <p:cNvPr id="10" name="Rounded Rectangle 9"/>
          <p:cNvSpPr/>
          <p:nvPr/>
        </p:nvSpPr>
        <p:spPr>
          <a:xfrm>
            <a:off x="1533524" y="2900082"/>
            <a:ext cx="1285875" cy="22411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524000" y="3200400"/>
            <a:ext cx="4343400" cy="3048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Elbow Connector 11"/>
          <p:cNvCxnSpPr>
            <a:endCxn id="8" idx="1"/>
          </p:cNvCxnSpPr>
          <p:nvPr/>
        </p:nvCxnSpPr>
        <p:spPr>
          <a:xfrm>
            <a:off x="2819399" y="3012141"/>
            <a:ext cx="4191003" cy="1774955"/>
          </a:xfrm>
          <a:prstGeom prst="bentConnector3">
            <a:avLst>
              <a:gd name="adj1" fmla="val 78235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5715000" y="2667000"/>
            <a:ext cx="152400" cy="228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6248400" y="2671482"/>
            <a:ext cx="152400" cy="2286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Elbow Connector 16"/>
          <p:cNvCxnSpPr>
            <a:stCxn id="3" idx="3"/>
            <a:endCxn id="7" idx="1"/>
          </p:cNvCxnSpPr>
          <p:nvPr/>
        </p:nvCxnSpPr>
        <p:spPr>
          <a:xfrm>
            <a:off x="6400800" y="2785782"/>
            <a:ext cx="609601" cy="1149610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1" idx="3"/>
            <a:endCxn id="9" idx="1"/>
          </p:cNvCxnSpPr>
          <p:nvPr/>
        </p:nvCxnSpPr>
        <p:spPr>
          <a:xfrm>
            <a:off x="5867400" y="3352800"/>
            <a:ext cx="1143003" cy="2667000"/>
          </a:xfrm>
          <a:prstGeom prst="bentConnector3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52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t="12500" b="20000"/>
          <a:stretch>
            <a:fillRect/>
          </a:stretch>
        </p:blipFill>
        <p:spPr bwMode="auto">
          <a:xfrm>
            <a:off x="266700" y="228600"/>
            <a:ext cx="8610600" cy="6400800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6400800" y="3429000"/>
            <a:ext cx="609600" cy="3048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Elbow Connector 8"/>
          <p:cNvCxnSpPr/>
          <p:nvPr/>
        </p:nvCxnSpPr>
        <p:spPr>
          <a:xfrm rot="5400000">
            <a:off x="6096000" y="2438400"/>
            <a:ext cx="1524000" cy="304800"/>
          </a:xfrm>
          <a:prstGeom prst="bentConnector3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3733800" y="1143000"/>
            <a:ext cx="4876800" cy="990600"/>
          </a:xfrm>
          <a:prstGeom prst="roundRect">
            <a:avLst>
              <a:gd name="adj" fmla="val 10215"/>
            </a:avLst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9a.</a:t>
            </a:r>
            <a:r>
              <a:rPr lang="en-US" sz="1400" b="1" dirty="0" smtClean="0"/>
              <a:t>*</a:t>
            </a:r>
            <a:r>
              <a:rPr lang="ms-BN" sz="1400" b="1" dirty="0" smtClean="0"/>
              <a:t>Peringatan: </a:t>
            </a:r>
          </a:p>
          <a:p>
            <a:pPr algn="ctr"/>
            <a:r>
              <a:rPr lang="ms-BN" sz="1400" dirty="0" smtClean="0"/>
              <a:t>Jika terdapat </a:t>
            </a:r>
            <a:r>
              <a:rPr lang="ms-BN" sz="1400" b="1" i="1" dirty="0" smtClean="0"/>
              <a:t>“Error message” </a:t>
            </a:r>
            <a:r>
              <a:rPr lang="ms-BN" sz="1400" dirty="0" smtClean="0"/>
              <a:t>ketika awda klik di ruang ikon kalendar setelah mengisikan tarikh, Awda Cuma perlu</a:t>
            </a:r>
          </a:p>
          <a:p>
            <a:pPr algn="ctr"/>
            <a:r>
              <a:rPr lang="ms-BN" sz="1400" i="1" dirty="0" smtClean="0"/>
              <a:t>kilk </a:t>
            </a:r>
            <a:r>
              <a:rPr lang="ms-BN" sz="1400" b="1" i="1" dirty="0" smtClean="0"/>
              <a:t>“Ok” </a:t>
            </a:r>
            <a:r>
              <a:rPr lang="ms-BN" sz="1400" i="1" dirty="0" smtClean="0"/>
              <a:t>sahaja</a:t>
            </a:r>
          </a:p>
        </p:txBody>
      </p:sp>
    </p:spTree>
    <p:extLst>
      <p:ext uri="{BB962C8B-B14F-4D97-AF65-F5344CB8AC3E}">
        <p14:creationId xmlns:p14="http://schemas.microsoft.com/office/powerpoint/2010/main" val="272807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3" r="1470" b="4545"/>
          <a:stretch/>
        </p:blipFill>
        <p:spPr bwMode="auto">
          <a:xfrm>
            <a:off x="304800" y="332656"/>
            <a:ext cx="8408894" cy="6248399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>
            <a:stCxn id="7" idx="0"/>
          </p:cNvCxnSpPr>
          <p:nvPr/>
        </p:nvCxnSpPr>
        <p:spPr>
          <a:xfrm flipV="1">
            <a:off x="7985312" y="1371600"/>
            <a:ext cx="396688" cy="12954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7467600" y="5105400"/>
            <a:ext cx="1143000" cy="533400"/>
          </a:xfrm>
          <a:prstGeom prst="roundRect">
            <a:avLst>
              <a:gd name="adj" fmla="val 22109"/>
            </a:avLst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ms-BN" sz="1400" b="1" dirty="0" smtClean="0"/>
              <a:t>10.</a:t>
            </a:r>
            <a:r>
              <a:rPr lang="ms-BN" sz="1400" dirty="0" smtClean="0"/>
              <a:t>Klik ikon </a:t>
            </a:r>
            <a:r>
              <a:rPr lang="ms-BN" sz="1400" b="1" dirty="0" smtClean="0"/>
              <a:t>“</a:t>
            </a:r>
            <a:r>
              <a:rPr lang="ms-BN" sz="1400" b="1" i="1" dirty="0" smtClean="0"/>
              <a:t>Note</a:t>
            </a:r>
            <a:r>
              <a:rPr lang="ms-BN" sz="1400" b="1" dirty="0" smtClean="0"/>
              <a:t>”</a:t>
            </a:r>
            <a:endParaRPr lang="ms-BN" sz="1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7360023" y="2667000"/>
            <a:ext cx="1250577" cy="1976718"/>
          </a:xfrm>
          <a:prstGeom prst="round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10a.</a:t>
            </a:r>
          </a:p>
          <a:p>
            <a:pPr algn="ctr"/>
            <a:r>
              <a:rPr lang="en-US" sz="1400" b="1" dirty="0" smtClean="0"/>
              <a:t>*</a:t>
            </a:r>
            <a:r>
              <a:rPr lang="ms-BN" sz="1400" b="1" dirty="0" smtClean="0"/>
              <a:t>Peringatan: </a:t>
            </a:r>
            <a:r>
              <a:rPr lang="ms-BN" sz="1400" dirty="0" smtClean="0"/>
              <a:t>Tanda “</a:t>
            </a:r>
            <a:r>
              <a:rPr lang="ms-BN" sz="1400" b="1" i="1" dirty="0" smtClean="0"/>
              <a:t>Processing”</a:t>
            </a:r>
            <a:r>
              <a:rPr lang="ms-BN" sz="1400" b="1" dirty="0" smtClean="0"/>
              <a:t> </a:t>
            </a:r>
            <a:r>
              <a:rPr lang="ms-BN" sz="1400" dirty="0" smtClean="0"/>
              <a:t>akan terpapar setelah menekan </a:t>
            </a:r>
            <a:r>
              <a:rPr lang="ms-BN" sz="1400" b="1" dirty="0" smtClean="0"/>
              <a:t>“</a:t>
            </a:r>
            <a:r>
              <a:rPr lang="ms-BN" sz="1400" b="1" i="1" dirty="0" smtClean="0"/>
              <a:t>Note</a:t>
            </a:r>
            <a:r>
              <a:rPr lang="ms-BN" sz="1400" b="1" dirty="0" smtClean="0"/>
              <a:t>”</a:t>
            </a:r>
            <a:endParaRPr lang="ms-BN" sz="14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4114800" y="2438400"/>
            <a:ext cx="228600" cy="2286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48200" y="2667000"/>
            <a:ext cx="1524000" cy="2286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6" name="Rounded Rectangle 15"/>
          <p:cNvSpPr/>
          <p:nvPr/>
        </p:nvSpPr>
        <p:spPr>
          <a:xfrm>
            <a:off x="4690951" y="2667000"/>
            <a:ext cx="1456184" cy="18668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Early Retirement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104093" y="1151965"/>
            <a:ext cx="609601" cy="2286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Elbow Connector 2"/>
          <p:cNvCxnSpPr>
            <a:stCxn id="4" idx="3"/>
            <a:endCxn id="6" idx="1"/>
          </p:cNvCxnSpPr>
          <p:nvPr/>
        </p:nvCxnSpPr>
        <p:spPr>
          <a:xfrm>
            <a:off x="4343400" y="2552700"/>
            <a:ext cx="3124200" cy="2819400"/>
          </a:xfrm>
          <a:prstGeom prst="bentConnector3">
            <a:avLst>
              <a:gd name="adj1" fmla="val 84433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55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1" b="9375"/>
          <a:stretch/>
        </p:blipFill>
        <p:spPr bwMode="auto">
          <a:xfrm>
            <a:off x="304800" y="304800"/>
            <a:ext cx="8534400" cy="6324601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343400" y="5029200"/>
            <a:ext cx="1600200" cy="914400"/>
          </a:xfrm>
          <a:prstGeom prst="round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/>
              <a:t>11</a:t>
            </a:r>
            <a:r>
              <a:rPr lang="en-US" sz="1400" dirty="0" smtClean="0"/>
              <a:t>. </a:t>
            </a:r>
            <a:r>
              <a:rPr lang="ms-BN" sz="1400" dirty="0" smtClean="0"/>
              <a:t>Klik </a:t>
            </a:r>
            <a:r>
              <a:rPr lang="ms-BN" sz="1400" b="1" dirty="0" smtClean="0"/>
              <a:t>“</a:t>
            </a:r>
            <a:r>
              <a:rPr lang="ms-BN" sz="1400" b="1" i="1" dirty="0" smtClean="0"/>
              <a:t>Add a New Note</a:t>
            </a:r>
            <a:r>
              <a:rPr lang="ms-BN" sz="1400" b="1" dirty="0" smtClean="0"/>
              <a:t>”</a:t>
            </a:r>
            <a:endParaRPr lang="ms-BN" sz="1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828800" y="4419600"/>
            <a:ext cx="1143000" cy="3048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Elbow Connector 6"/>
          <p:cNvCxnSpPr/>
          <p:nvPr/>
        </p:nvCxnSpPr>
        <p:spPr>
          <a:xfrm>
            <a:off x="2971800" y="4572000"/>
            <a:ext cx="1295400" cy="762000"/>
          </a:xfrm>
          <a:prstGeom prst="bentConnector3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08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C07C0E8EE03A43A7767C37A078EDB2" ma:contentTypeVersion="3" ma:contentTypeDescription="Create a new document." ma:contentTypeScope="" ma:versionID="0542f678aedce527337326ca9582f135">
  <xsd:schema xmlns:xsd="http://www.w3.org/2001/XMLSchema" xmlns:xs="http://www.w3.org/2001/XMLSchema" xmlns:p="http://schemas.microsoft.com/office/2006/metadata/properties" xmlns:ns1="http://schemas.microsoft.com/sharepoint/v3" xmlns:ns2="3eb395c1-c26a-485a-a474-2edaaa77b21c" targetNamespace="http://schemas.microsoft.com/office/2006/metadata/properties" ma:root="true" ma:fieldsID="817af8b57961b7f760b01e767103ae14" ns1:_="" ns2:_="">
    <xsd:import namespace="http://schemas.microsoft.com/sharepoint/v3"/>
    <xsd:import namespace="3eb395c1-c26a-485a-a474-2edaaa77b21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b395c1-c26a-485a-a474-2edaaa77b21c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3eb395c1-c26a-485a-a474-2edaaa77b21c">3J4SFV6EVU2Y-2102554853-885</_dlc_DocId>
    <_dlc_DocIdUrl xmlns="3eb395c1-c26a-485a-a474-2edaaa77b21c">
      <Url>https://www.jpa.gov.bn/_layouts/15/DocIdRedir.aspx?ID=3J4SFV6EVU2Y-2102554853-885</Url>
      <Description>3J4SFV6EVU2Y-2102554853-885</Description>
    </_dlc_DocIdUrl>
  </documentManagement>
</p:properties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602901EC-645C-48E6-8A78-35BCB62DA49D}"/>
</file>

<file path=customXml/itemProps2.xml><?xml version="1.0" encoding="utf-8"?>
<ds:datastoreItem xmlns:ds="http://schemas.openxmlformats.org/officeDocument/2006/customXml" ds:itemID="{7D948355-DDFD-4412-BB19-FF3BA2770AF9}"/>
</file>

<file path=customXml/itemProps3.xml><?xml version="1.0" encoding="utf-8"?>
<ds:datastoreItem xmlns:ds="http://schemas.openxmlformats.org/officeDocument/2006/customXml" ds:itemID="{6B899389-E60C-4DDC-8605-724CFCDAB9B4}"/>
</file>

<file path=customXml/itemProps4.xml><?xml version="1.0" encoding="utf-8"?>
<ds:datastoreItem xmlns:ds="http://schemas.openxmlformats.org/officeDocument/2006/customXml" ds:itemID="{1387B674-7691-4FE6-8B58-E23E90836F5D}"/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389</Words>
  <Application>Microsoft Office PowerPoint</Application>
  <PresentationFormat>On-screen Show (4:3)</PresentationFormat>
  <Paragraphs>47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E-Government National Centre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Ak Mohamad Herman bin Pg DUraman</cp:lastModifiedBy>
  <cp:revision>35</cp:revision>
  <dcterms:created xsi:type="dcterms:W3CDTF">2013-01-02T02:44:08Z</dcterms:created>
  <dcterms:modified xsi:type="dcterms:W3CDTF">2018-11-07T07:47:49Z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0x0101003CC07C0E8EE03A43A7767C37A078EDB2</vt:lpwstr>
  </property>
  <property fmtid="{D5CDD505-2E9C-101B-9397-08002B2CF9AE}" pid="3" name="_dlc_DocIdItemGuid">
    <vt:lpwstr>3e666321-b958-4488-ba14-fba2aa47c3ce</vt:lpwstr>
  </property>
</Properties>
</file>