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omments/comment1.xml" ContentType="application/vnd.openxmlformats-officedocument.presentationml.comment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0" r:id="rId2"/>
    <p:sldId id="273" r:id="rId3"/>
    <p:sldId id="259" r:id="rId4"/>
    <p:sldId id="296" r:id="rId5"/>
    <p:sldId id="274" r:id="rId6"/>
    <p:sldId id="294" r:id="rId7"/>
    <p:sldId id="275" r:id="rId8"/>
    <p:sldId id="277" r:id="rId9"/>
    <p:sldId id="279" r:id="rId10"/>
    <p:sldId id="278" r:id="rId11"/>
    <p:sldId id="280" r:id="rId12"/>
    <p:sldId id="295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suziana Binti Kamarudin" initials="NBK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896" autoAdjust="0"/>
  </p:normalViewPr>
  <p:slideViewPr>
    <p:cSldViewPr>
      <p:cViewPr varScale="1">
        <p:scale>
          <a:sx n="89" d="100"/>
          <a:sy n="89" d="100"/>
        </p:scale>
        <p:origin x="125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1-31T11:48:01.132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  <p:cm authorId="1" dt="2015-01-31T12:05:56.024" idx="2">
    <p:pos x="106" y="106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D908CB-E736-436C-8F99-7B3228AB5DF8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0A54BA-F020-468B-B8B3-360FAD132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1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CAE825-1D22-4DB5-B924-8C2FE25DED25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A0F8E9-B9EC-421B-8281-6C207A9FA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04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F8E9-B9EC-421B-8281-6C207A9FA1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95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851F-8FF7-4B3B-B32B-05350A446D5E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035E-AF06-401E-AC4B-C52A0A706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851F-8FF7-4B3B-B32B-05350A446D5E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035E-AF06-401E-AC4B-C52A0A706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851F-8FF7-4B3B-B32B-05350A446D5E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035E-AF06-401E-AC4B-C52A0A706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851F-8FF7-4B3B-B32B-05350A446D5E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035E-AF06-401E-AC4B-C52A0A706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851F-8FF7-4B3B-B32B-05350A446D5E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035E-AF06-401E-AC4B-C52A0A706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851F-8FF7-4B3B-B32B-05350A446D5E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035E-AF06-401E-AC4B-C52A0A706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851F-8FF7-4B3B-B32B-05350A446D5E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035E-AF06-401E-AC4B-C52A0A706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851F-8FF7-4B3B-B32B-05350A446D5E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035E-AF06-401E-AC4B-C52A0A706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851F-8FF7-4B3B-B32B-05350A446D5E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035E-AF06-401E-AC4B-C52A0A706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851F-8FF7-4B3B-B32B-05350A446D5E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035E-AF06-401E-AC4B-C52A0A706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851F-8FF7-4B3B-B32B-05350A446D5E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035E-AF06-401E-AC4B-C52A0A706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B851F-8FF7-4B3B-B32B-05350A446D5E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035E-AF06-401E-AC4B-C52A0A7065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 descr="C:\Users\IBMH003\Downloads\igem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157" y="1350898"/>
            <a:ext cx="34861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2317705" y="3741118"/>
            <a:ext cx="4644516" cy="1674186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MANUAL BAGI MENGEMASKINI </a:t>
            </a:r>
            <a:r>
              <a:rPr lang="en-US" sz="2400" b="1" dirty="0" smtClean="0"/>
              <a:t>“CHANGE ANNIVERSARY DATE” </a:t>
            </a:r>
            <a:endParaRPr lang="en-US" sz="2400" b="1" dirty="0"/>
          </a:p>
          <a:p>
            <a:pPr algn="ctr"/>
            <a:r>
              <a:rPr lang="en-US" sz="2000" b="1" dirty="0" smtClean="0"/>
              <a:t>(</a:t>
            </a:r>
            <a:r>
              <a:rPr lang="en-US" sz="2000" b="1" dirty="0" err="1" smtClean="0"/>
              <a:t>Tarikh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Pengiraan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Kelayakan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Cuti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Mandatori</a:t>
            </a:r>
            <a:r>
              <a:rPr lang="en-US" sz="2000" b="1" dirty="0" smtClean="0"/>
              <a:t> dan </a:t>
            </a:r>
            <a:r>
              <a:rPr lang="en-US" sz="2000" b="1" dirty="0" err="1" smtClean="0"/>
              <a:t>Pemberian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Cuti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Kontrak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487" t="37226" r="31264" b="35143"/>
          <a:stretch/>
        </p:blipFill>
        <p:spPr>
          <a:xfrm>
            <a:off x="1066800" y="1243627"/>
            <a:ext cx="6400800" cy="274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8382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Jika</a:t>
            </a:r>
            <a:r>
              <a:rPr lang="en-US" dirty="0" smtClean="0"/>
              <a:t> error </a:t>
            </a:r>
            <a:r>
              <a:rPr lang="en-US" dirty="0" err="1" smtClean="0"/>
              <a:t>dibawah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terpapar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4648200"/>
            <a:ext cx="5867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Sila</a:t>
            </a:r>
            <a:r>
              <a:rPr lang="en-US" dirty="0" smtClean="0"/>
              <a:t> update effective date di Personal Information </a:t>
            </a:r>
            <a:r>
              <a:rPr lang="en-US" dirty="0" err="1" smtClean="0"/>
              <a:t>pegawai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di menu Workforce Admin -&gt; Personal Info -&gt; Modify a person -&gt; Biographical History “Effective Date”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7016" y="5228310"/>
            <a:ext cx="1594184" cy="33428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6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66" b="11462"/>
          <a:stretch/>
        </p:blipFill>
        <p:spPr>
          <a:xfrm>
            <a:off x="0" y="454728"/>
            <a:ext cx="9220200" cy="6479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2396624"/>
            <a:ext cx="5105400" cy="4572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971800"/>
            <a:ext cx="1752600" cy="2667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2828424"/>
            <a:ext cx="2514600" cy="246221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12. </a:t>
            </a:r>
            <a:r>
              <a:rPr lang="en-US" sz="1400" b="1" dirty="0" err="1" smtClean="0">
                <a:solidFill>
                  <a:srgbClr val="FF0000"/>
                </a:solidFill>
              </a:rPr>
              <a:t>Pilih</a:t>
            </a:r>
            <a:r>
              <a:rPr lang="en-US" sz="1400" b="1" dirty="0" smtClean="0">
                <a:solidFill>
                  <a:srgbClr val="FF0000"/>
                </a:solidFill>
              </a:rPr>
              <a:t> Action “Change in Anniversary Date”</a:t>
            </a:r>
          </a:p>
          <a:p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1400" b="1" dirty="0" err="1" smtClean="0">
                <a:solidFill>
                  <a:srgbClr val="FF0000"/>
                </a:solidFill>
              </a:rPr>
              <a:t>Pilih</a:t>
            </a:r>
            <a:r>
              <a:rPr lang="en-US" sz="1400" b="1" dirty="0" smtClean="0">
                <a:solidFill>
                  <a:srgbClr val="FF0000"/>
                </a:solidFill>
              </a:rPr>
              <a:t> Reason yang </a:t>
            </a:r>
            <a:r>
              <a:rPr lang="en-US" sz="1400" b="1" dirty="0" err="1" smtClean="0">
                <a:solidFill>
                  <a:srgbClr val="FF0000"/>
                </a:solidFill>
              </a:rPr>
              <a:t>bersesuaian</a:t>
            </a:r>
            <a:r>
              <a:rPr lang="en-US" sz="1400" b="1" dirty="0" smtClean="0">
                <a:solidFill>
                  <a:srgbClr val="FF0000"/>
                </a:solidFill>
              </a:rPr>
              <a:t>:</a:t>
            </a:r>
            <a:br>
              <a:rPr lang="en-US" sz="1400" b="1" dirty="0" smtClean="0">
                <a:solidFill>
                  <a:srgbClr val="FF0000"/>
                </a:solidFill>
              </a:rPr>
            </a:br>
            <a:r>
              <a:rPr lang="en-US" sz="1400" b="1" dirty="0" smtClean="0">
                <a:solidFill>
                  <a:srgbClr val="FF0000"/>
                </a:solidFill>
              </a:rPr>
              <a:t>- Change in Contract Date</a:t>
            </a:r>
            <a:br>
              <a:rPr lang="en-US" sz="1400" b="1" dirty="0" smtClean="0">
                <a:solidFill>
                  <a:srgbClr val="FF0000"/>
                </a:solidFill>
              </a:rPr>
            </a:br>
            <a:r>
              <a:rPr lang="en-US" sz="1400" b="1" dirty="0" smtClean="0">
                <a:solidFill>
                  <a:srgbClr val="FF0000"/>
                </a:solidFill>
              </a:rPr>
              <a:t>- Change in Salary Plan</a:t>
            </a:r>
            <a:br>
              <a:rPr lang="en-US" sz="1400" b="1" dirty="0" smtClean="0">
                <a:solidFill>
                  <a:srgbClr val="FF0000"/>
                </a:solidFill>
              </a:rPr>
            </a:br>
            <a:r>
              <a:rPr lang="en-US" sz="1400" b="1" dirty="0" smtClean="0">
                <a:solidFill>
                  <a:srgbClr val="FF0000"/>
                </a:solidFill>
              </a:rPr>
              <a:t>- Daily To Monthly Paid</a:t>
            </a:r>
            <a:br>
              <a:rPr lang="en-US" sz="1400" b="1" dirty="0" smtClean="0">
                <a:solidFill>
                  <a:srgbClr val="FF0000"/>
                </a:solidFill>
              </a:rPr>
            </a:br>
            <a:r>
              <a:rPr lang="en-US" sz="1400" b="1" dirty="0" smtClean="0">
                <a:solidFill>
                  <a:srgbClr val="FF0000"/>
                </a:solidFill>
              </a:rPr>
              <a:t>- Promotion</a:t>
            </a:r>
            <a:br>
              <a:rPr lang="en-US" sz="1400" b="1" dirty="0" smtClean="0">
                <a:solidFill>
                  <a:srgbClr val="FF0000"/>
                </a:solidFill>
              </a:rPr>
            </a:br>
            <a:r>
              <a:rPr lang="en-US" sz="1400" b="1" dirty="0" smtClean="0">
                <a:solidFill>
                  <a:srgbClr val="FF0000"/>
                </a:solidFill>
              </a:rPr>
              <a:t>- Change Anniversary Date</a:t>
            </a:r>
          </a:p>
          <a:p>
            <a:endParaRPr lang="en-US" sz="1400" b="1" dirty="0">
              <a:solidFill>
                <a:srgbClr val="FF00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Masukkan</a:t>
            </a:r>
            <a:r>
              <a:rPr lang="en-US" sz="1400" b="1" dirty="0" smtClean="0">
                <a:solidFill>
                  <a:srgbClr val="FF0000"/>
                </a:solidFill>
              </a:rPr>
              <a:t> Notes.</a:t>
            </a:r>
          </a:p>
        </p:txBody>
      </p:sp>
      <p:cxnSp>
        <p:nvCxnSpPr>
          <p:cNvPr id="14" name="Elbow Connector 13"/>
          <p:cNvCxnSpPr>
            <a:stCxn id="3" idx="3"/>
            <a:endCxn id="5" idx="0"/>
          </p:cNvCxnSpPr>
          <p:nvPr/>
        </p:nvCxnSpPr>
        <p:spPr>
          <a:xfrm>
            <a:off x="6477000" y="2625224"/>
            <a:ext cx="1409700" cy="203200"/>
          </a:xfrm>
          <a:prstGeom prst="bentConnector2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05600" y="5509736"/>
            <a:ext cx="2286000" cy="738664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14. Last Start Date </a:t>
            </a:r>
            <a:r>
              <a:rPr lang="en-US" sz="1400" b="1" dirty="0" err="1" smtClean="0">
                <a:solidFill>
                  <a:srgbClr val="FF0000"/>
                </a:solidFill>
              </a:rPr>
              <a:t>akan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bertukar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setelah</a:t>
            </a:r>
            <a:r>
              <a:rPr lang="en-US" sz="1400" b="1" dirty="0" smtClean="0">
                <a:solidFill>
                  <a:srgbClr val="FF0000"/>
                </a:solidFill>
              </a:rPr>
              <a:t> di </a:t>
            </a:r>
            <a:r>
              <a:rPr lang="en-US" sz="1400" b="1" dirty="0" err="1" smtClean="0">
                <a:solidFill>
                  <a:srgbClr val="FF0000"/>
                </a:solidFill>
              </a:rPr>
              <a:t>tekan</a:t>
            </a:r>
            <a:r>
              <a:rPr lang="en-US" sz="1400" b="1" dirty="0" smtClean="0">
                <a:solidFill>
                  <a:srgbClr val="FF0000"/>
                </a:solidFill>
              </a:rPr>
              <a:t> button Save.</a:t>
            </a:r>
          </a:p>
        </p:txBody>
      </p:sp>
      <p:cxnSp>
        <p:nvCxnSpPr>
          <p:cNvPr id="13" name="Elbow Connector 12"/>
          <p:cNvCxnSpPr/>
          <p:nvPr/>
        </p:nvCxnSpPr>
        <p:spPr>
          <a:xfrm>
            <a:off x="3124200" y="3200400"/>
            <a:ext cx="3581400" cy="2500427"/>
          </a:xfrm>
          <a:prstGeom prst="bentConnector3">
            <a:avLst>
              <a:gd name="adj1" fmla="val 92553"/>
            </a:avLst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00300" y="5945233"/>
            <a:ext cx="1333500" cy="30777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13.  </a:t>
            </a:r>
            <a:r>
              <a:rPr lang="en-US" sz="1400" b="1" dirty="0" err="1" smtClean="0">
                <a:solidFill>
                  <a:srgbClr val="FF0000"/>
                </a:solidFill>
              </a:rPr>
              <a:t>Tekan</a:t>
            </a:r>
            <a:r>
              <a:rPr lang="en-US" sz="1400" b="1" dirty="0" smtClean="0">
                <a:solidFill>
                  <a:srgbClr val="FF0000"/>
                </a:solidFill>
              </a:rPr>
              <a:t> Save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26304" y="6248400"/>
            <a:ext cx="455661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Elbow Connector 19"/>
          <p:cNvCxnSpPr>
            <a:stCxn id="19" idx="0"/>
            <a:endCxn id="18" idx="1"/>
          </p:cNvCxnSpPr>
          <p:nvPr/>
        </p:nvCxnSpPr>
        <p:spPr>
          <a:xfrm rot="5400000" flipH="1" flipV="1">
            <a:off x="1902578" y="5750679"/>
            <a:ext cx="149278" cy="846165"/>
          </a:xfrm>
          <a:prstGeom prst="bentConnector2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57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66" b="12550"/>
          <a:stretch/>
        </p:blipFill>
        <p:spPr>
          <a:xfrm>
            <a:off x="0" y="228600"/>
            <a:ext cx="9220200" cy="6399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1" y="3276600"/>
            <a:ext cx="2362200" cy="95410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15. </a:t>
            </a:r>
            <a:r>
              <a:rPr lang="en-US" sz="1400" b="1" dirty="0" err="1" smtClean="0">
                <a:solidFill>
                  <a:srgbClr val="FF0000"/>
                </a:solidFill>
              </a:rPr>
              <a:t>Pastikan</a:t>
            </a:r>
            <a:r>
              <a:rPr lang="en-US" sz="1400" b="1" dirty="0" smtClean="0">
                <a:solidFill>
                  <a:srgbClr val="FF0000"/>
                </a:solidFill>
              </a:rPr>
              <a:t> Pay Group </a:t>
            </a:r>
            <a:r>
              <a:rPr lang="en-US" sz="1400" b="1" dirty="0" err="1" smtClean="0">
                <a:solidFill>
                  <a:srgbClr val="FF0000"/>
                </a:solidFill>
              </a:rPr>
              <a:t>diubah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mengikut</a:t>
            </a:r>
            <a:r>
              <a:rPr lang="en-US" sz="1400" b="1" dirty="0" smtClean="0">
                <a:solidFill>
                  <a:srgbClr val="FF0000"/>
                </a:solidFill>
              </a:rPr>
              <a:t> bulan yang </a:t>
            </a:r>
            <a:r>
              <a:rPr lang="en-US" sz="1400" b="1" dirty="0" err="1" smtClean="0">
                <a:solidFill>
                  <a:srgbClr val="FF0000"/>
                </a:solidFill>
              </a:rPr>
              <a:t>sama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dengan</a:t>
            </a:r>
            <a:r>
              <a:rPr lang="en-US" sz="1400" b="1" dirty="0" smtClean="0">
                <a:solidFill>
                  <a:srgbClr val="FF0000"/>
                </a:solidFill>
              </a:rPr>
              <a:t> Change Anniversary Date</a:t>
            </a:r>
          </a:p>
        </p:txBody>
      </p:sp>
      <p:cxnSp>
        <p:nvCxnSpPr>
          <p:cNvPr id="6" name="Elbow Connector 5"/>
          <p:cNvCxnSpPr>
            <a:endCxn id="5" idx="1"/>
          </p:cNvCxnSpPr>
          <p:nvPr/>
        </p:nvCxnSpPr>
        <p:spPr>
          <a:xfrm>
            <a:off x="3140732" y="2914650"/>
            <a:ext cx="3336269" cy="839004"/>
          </a:xfrm>
          <a:prstGeom prst="bentConnector3">
            <a:avLst>
              <a:gd name="adj1" fmla="val 50000"/>
            </a:avLst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47800" y="2743200"/>
            <a:ext cx="1692932" cy="2286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290" b="9377"/>
          <a:stretch/>
        </p:blipFill>
        <p:spPr>
          <a:xfrm>
            <a:off x="-1" y="457200"/>
            <a:ext cx="9144001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912912"/>
            <a:ext cx="2743200" cy="30777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1. </a:t>
            </a:r>
            <a:r>
              <a:rPr lang="en-US" sz="1400" b="1" dirty="0" err="1" smtClean="0">
                <a:solidFill>
                  <a:srgbClr val="FF0000"/>
                </a:solidFill>
              </a:rPr>
              <a:t>Pilih</a:t>
            </a:r>
            <a:r>
              <a:rPr lang="en-US" sz="1400" b="1" dirty="0" smtClean="0">
                <a:solidFill>
                  <a:srgbClr val="FF0000"/>
                </a:solidFill>
              </a:rPr>
              <a:t> Workforce Administration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5400000" flipH="1" flipV="1">
            <a:off x="4800600" y="2057400"/>
            <a:ext cx="12700" cy="12700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endCxn id="3" idx="1"/>
          </p:cNvCxnSpPr>
          <p:nvPr/>
        </p:nvCxnSpPr>
        <p:spPr>
          <a:xfrm flipV="1">
            <a:off x="1143000" y="1066801"/>
            <a:ext cx="1752600" cy="684313"/>
          </a:xfrm>
          <a:prstGeom prst="bentConnector3">
            <a:avLst>
              <a:gd name="adj1" fmla="val 50000"/>
            </a:avLst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83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4495800"/>
            <a:ext cx="266700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FF0000"/>
                </a:solidFill>
              </a:rPr>
              <a:t>Pilih</a:t>
            </a:r>
            <a:r>
              <a:rPr lang="en-US" sz="1400" b="1" dirty="0" smtClean="0">
                <a:solidFill>
                  <a:srgbClr val="FF0000"/>
                </a:solidFill>
              </a:rPr>
              <a:t> Employee Portfolio Report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>
            <a:stCxn id="3" idx="0"/>
          </p:cNvCxnSpPr>
          <p:nvPr/>
        </p:nvCxnSpPr>
        <p:spPr>
          <a:xfrm rot="16200000" flipV="1">
            <a:off x="1200150" y="1924050"/>
            <a:ext cx="2286000" cy="28575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3" idx="0"/>
          </p:cNvCxnSpPr>
          <p:nvPr/>
        </p:nvCxnSpPr>
        <p:spPr>
          <a:xfrm rot="16200000" flipV="1">
            <a:off x="2266950" y="2990850"/>
            <a:ext cx="1905000" cy="11049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0" t="7293" r="-220" b="7291"/>
          <a:stretch/>
        </p:blipFill>
        <p:spPr>
          <a:xfrm>
            <a:off x="0" y="342014"/>
            <a:ext cx="9144000" cy="624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9400" y="5101909"/>
            <a:ext cx="1905000" cy="30777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2. </a:t>
            </a:r>
            <a:r>
              <a:rPr lang="en-US" sz="1400" b="1" dirty="0" err="1" smtClean="0">
                <a:solidFill>
                  <a:srgbClr val="FF0000"/>
                </a:solidFill>
              </a:rPr>
              <a:t>Pilih</a:t>
            </a:r>
            <a:r>
              <a:rPr lang="en-US" sz="1400" b="1" dirty="0" smtClean="0">
                <a:solidFill>
                  <a:srgbClr val="FF0000"/>
                </a:solidFill>
              </a:rPr>
              <a:t> Job Information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1" name="Elbow Connector 10"/>
          <p:cNvCxnSpPr>
            <a:endCxn id="8" idx="0"/>
          </p:cNvCxnSpPr>
          <p:nvPr/>
        </p:nvCxnSpPr>
        <p:spPr>
          <a:xfrm>
            <a:off x="2319866" y="2705844"/>
            <a:ext cx="1452034" cy="2396065"/>
          </a:xfrm>
          <a:prstGeom prst="bentConnector2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24000" y="2590799"/>
            <a:ext cx="795866" cy="2286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7293" b="6250"/>
          <a:stretch/>
        </p:blipFill>
        <p:spPr>
          <a:xfrm>
            <a:off x="0" y="304800"/>
            <a:ext cx="9144000" cy="6324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19600" y="2266889"/>
            <a:ext cx="1447800" cy="30777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4. </a:t>
            </a:r>
            <a:r>
              <a:rPr lang="en-US" sz="1400" b="1" dirty="0" err="1" smtClean="0">
                <a:solidFill>
                  <a:srgbClr val="FF0000"/>
                </a:solidFill>
              </a:rPr>
              <a:t>Masukkan</a:t>
            </a:r>
            <a:r>
              <a:rPr lang="en-US" sz="1400" b="1" dirty="0" smtClean="0">
                <a:solidFill>
                  <a:srgbClr val="FF0000"/>
                </a:solidFill>
              </a:rPr>
              <a:t> IC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>
            <a:off x="3879272" y="2420778"/>
            <a:ext cx="540328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19600" y="3853191"/>
            <a:ext cx="2514600" cy="52322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5.  </a:t>
            </a:r>
            <a:r>
              <a:rPr lang="en-US" sz="1400" b="1" dirty="0" err="1" smtClean="0">
                <a:solidFill>
                  <a:srgbClr val="FF0000"/>
                </a:solidFill>
              </a:rPr>
              <a:t>Pilih</a:t>
            </a:r>
            <a:r>
              <a:rPr lang="en-US" sz="1400" b="1" dirty="0" smtClean="0">
                <a:solidFill>
                  <a:srgbClr val="FF0000"/>
                </a:solidFill>
              </a:rPr>
              <a:t> Include History </a:t>
            </a:r>
            <a:r>
              <a:rPr lang="en-US" sz="1400" b="1" dirty="0" err="1" smtClean="0">
                <a:solidFill>
                  <a:srgbClr val="FF0000"/>
                </a:solidFill>
              </a:rPr>
              <a:t>dan</a:t>
            </a:r>
            <a:r>
              <a:rPr lang="en-US" sz="1400" b="1" dirty="0" smtClean="0">
                <a:solidFill>
                  <a:srgbClr val="FF0000"/>
                </a:solidFill>
              </a:rPr>
              <a:t> Correct History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4648200"/>
            <a:ext cx="2514600" cy="30777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6.  </a:t>
            </a:r>
            <a:r>
              <a:rPr lang="en-US" sz="1400" b="1" dirty="0" err="1" smtClean="0">
                <a:solidFill>
                  <a:srgbClr val="FF0000"/>
                </a:solidFill>
              </a:rPr>
              <a:t>Tekan</a:t>
            </a:r>
            <a:r>
              <a:rPr lang="en-US" sz="1400" b="1" dirty="0" smtClean="0">
                <a:solidFill>
                  <a:srgbClr val="FF0000"/>
                </a:solidFill>
              </a:rPr>
              <a:t> Search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9" name="Elbow Connector 18"/>
          <p:cNvCxnSpPr>
            <a:endCxn id="44" idx="1"/>
          </p:cNvCxnSpPr>
          <p:nvPr/>
        </p:nvCxnSpPr>
        <p:spPr>
          <a:xfrm>
            <a:off x="1176894" y="2756164"/>
            <a:ext cx="379516" cy="2451364"/>
          </a:xfrm>
          <a:prstGeom prst="bentConnector3">
            <a:avLst>
              <a:gd name="adj1" fmla="val 16536"/>
            </a:avLst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556410" y="5053639"/>
            <a:ext cx="1591788" cy="30777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3. </a:t>
            </a:r>
            <a:r>
              <a:rPr lang="en-US" sz="1400" b="1" dirty="0" err="1" smtClean="0">
                <a:solidFill>
                  <a:srgbClr val="FF0000"/>
                </a:solidFill>
              </a:rPr>
              <a:t>Pilih</a:t>
            </a:r>
            <a:r>
              <a:rPr lang="en-US" sz="1400" b="1" dirty="0" smtClean="0">
                <a:solidFill>
                  <a:srgbClr val="FF0000"/>
                </a:solidFill>
              </a:rPr>
              <a:t> JOB DATA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971800" y="2362200"/>
            <a:ext cx="907472" cy="1648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295400" y="3810000"/>
            <a:ext cx="1600200" cy="1767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328579" y="4177292"/>
            <a:ext cx="455661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Elbow Connector 56"/>
          <p:cNvCxnSpPr>
            <a:stCxn id="54" idx="2"/>
            <a:endCxn id="13" idx="1"/>
          </p:cNvCxnSpPr>
          <p:nvPr/>
        </p:nvCxnSpPr>
        <p:spPr>
          <a:xfrm rot="16200000" flipH="1">
            <a:off x="3193523" y="2888723"/>
            <a:ext cx="128055" cy="2324100"/>
          </a:xfrm>
          <a:prstGeom prst="bentConnector2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55" idx="2"/>
            <a:endCxn id="16" idx="1"/>
          </p:cNvCxnSpPr>
          <p:nvPr/>
        </p:nvCxnSpPr>
        <p:spPr>
          <a:xfrm rot="16200000" flipH="1">
            <a:off x="2789907" y="3172395"/>
            <a:ext cx="396197" cy="2863190"/>
          </a:xfrm>
          <a:prstGeom prst="bentConnector2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83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" y="970694"/>
            <a:ext cx="9111916" cy="53738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5638800"/>
            <a:ext cx="1949116" cy="30777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7. </a:t>
            </a:r>
            <a:r>
              <a:rPr lang="en-US" sz="1400" b="1" dirty="0" err="1" smtClean="0">
                <a:solidFill>
                  <a:srgbClr val="FF0000"/>
                </a:solidFill>
              </a:rPr>
              <a:t>Pilih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Rekod</a:t>
            </a:r>
            <a:r>
              <a:rPr lang="en-US" sz="1400" b="1" dirty="0" smtClean="0">
                <a:solidFill>
                  <a:srgbClr val="FF0000"/>
                </a:solidFill>
              </a:rPr>
              <a:t> 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4724400"/>
            <a:ext cx="152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Elbow Connector 5"/>
          <p:cNvCxnSpPr>
            <a:stCxn id="5" idx="3"/>
            <a:endCxn id="3" idx="1"/>
          </p:cNvCxnSpPr>
          <p:nvPr/>
        </p:nvCxnSpPr>
        <p:spPr>
          <a:xfrm>
            <a:off x="1905000" y="4800600"/>
            <a:ext cx="457200" cy="992089"/>
          </a:xfrm>
          <a:prstGeom prst="bentConnector3">
            <a:avLst>
              <a:gd name="adj1" fmla="val 50000"/>
            </a:avLst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08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72200" y="2286000"/>
            <a:ext cx="2819400" cy="3754874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8. </a:t>
            </a:r>
            <a:r>
              <a:rPr lang="en-US" sz="1400" b="1" dirty="0" err="1" smtClean="0">
                <a:solidFill>
                  <a:srgbClr val="FF0000"/>
                </a:solidFill>
              </a:rPr>
              <a:t>Sila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cari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maklumat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terawal</a:t>
            </a:r>
            <a:r>
              <a:rPr lang="en-US" sz="1400" b="1" dirty="0" smtClean="0">
                <a:solidFill>
                  <a:srgbClr val="FF0000"/>
                </a:solidFill>
              </a:rPr>
              <a:t> bagi </a:t>
            </a:r>
            <a:r>
              <a:rPr lang="en-US" sz="1400" b="1" dirty="0" err="1" smtClean="0">
                <a:solidFill>
                  <a:srgbClr val="FF0000"/>
                </a:solidFill>
              </a:rPr>
              <a:t>lantikan-lantikan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berikut</a:t>
            </a:r>
            <a:r>
              <a:rPr lang="en-US" sz="1400" b="1" dirty="0" smtClean="0">
                <a:solidFill>
                  <a:srgbClr val="FF0000"/>
                </a:solidFill>
              </a:rPr>
              <a:t> yang </a:t>
            </a:r>
            <a:r>
              <a:rPr lang="en-US" sz="1400" b="1" dirty="0" err="1" smtClean="0">
                <a:solidFill>
                  <a:srgbClr val="FF0000"/>
                </a:solidFill>
              </a:rPr>
              <a:t>melayakkan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Cuti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Mandatori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iaitu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sama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ada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:</a:t>
            </a:r>
          </a:p>
          <a:p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a) </a:t>
            </a:r>
            <a:r>
              <a:rPr lang="en-US" sz="1400" b="1" dirty="0" err="1" smtClean="0">
                <a:solidFill>
                  <a:srgbClr val="FF0000"/>
                </a:solidFill>
              </a:rPr>
              <a:t>Kenaikkan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pangkat</a:t>
            </a:r>
            <a:endParaRPr lang="en-US" sz="1400" b="1" dirty="0">
              <a:solidFill>
                <a:srgbClr val="FF0000"/>
              </a:solidFill>
            </a:endParaRPr>
          </a:p>
          <a:p>
            <a:r>
              <a:rPr lang="en-US" sz="1400" b="1" dirty="0">
                <a:solidFill>
                  <a:srgbClr val="FF0000"/>
                </a:solidFill>
              </a:rPr>
              <a:t>b</a:t>
            </a:r>
            <a:r>
              <a:rPr lang="en-US" sz="1400" b="1" dirty="0" smtClean="0">
                <a:solidFill>
                  <a:srgbClr val="FF0000"/>
                </a:solidFill>
              </a:rPr>
              <a:t>) </a:t>
            </a:r>
            <a:r>
              <a:rPr lang="en-US" sz="1400" b="1" dirty="0" err="1" smtClean="0">
                <a:solidFill>
                  <a:srgbClr val="FF0000"/>
                </a:solidFill>
              </a:rPr>
              <a:t>Lantikan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dari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Gaji</a:t>
            </a:r>
            <a:r>
              <a:rPr lang="en-US" sz="1400" b="1" dirty="0" smtClean="0">
                <a:solidFill>
                  <a:srgbClr val="FF0000"/>
                </a:solidFill>
              </a:rPr>
              <a:t> Hari </a:t>
            </a:r>
            <a:r>
              <a:rPr lang="en-US" sz="1400" b="1" dirty="0" err="1" smtClean="0">
                <a:solidFill>
                  <a:srgbClr val="FF0000"/>
                </a:solidFill>
              </a:rPr>
              <a:t>ke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Gaji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Bulan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1400" b="1" dirty="0">
                <a:solidFill>
                  <a:srgbClr val="FF0000"/>
                </a:solidFill>
              </a:rPr>
              <a:t>c</a:t>
            </a:r>
            <a:r>
              <a:rPr lang="en-US" sz="1400" b="1" dirty="0" smtClean="0">
                <a:solidFill>
                  <a:srgbClr val="FF0000"/>
                </a:solidFill>
              </a:rPr>
              <a:t>) </a:t>
            </a:r>
            <a:r>
              <a:rPr lang="en-US" sz="1400" b="1" dirty="0" err="1" smtClean="0">
                <a:solidFill>
                  <a:srgbClr val="FF0000"/>
                </a:solidFill>
              </a:rPr>
              <a:t>Pertukaran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Tanggagaji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ke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Bahagian</a:t>
            </a:r>
            <a:r>
              <a:rPr lang="en-US" sz="1400" b="1" dirty="0" smtClean="0">
                <a:solidFill>
                  <a:srgbClr val="FF0000"/>
                </a:solidFill>
              </a:rPr>
              <a:t> III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d</a:t>
            </a:r>
            <a:r>
              <a:rPr lang="en-US" sz="1400" b="1" dirty="0" smtClean="0">
                <a:solidFill>
                  <a:srgbClr val="FF0000"/>
                </a:solidFill>
              </a:rPr>
              <a:t>) </a:t>
            </a:r>
            <a:r>
              <a:rPr lang="en-US" sz="1400" b="1" dirty="0" err="1" smtClean="0">
                <a:solidFill>
                  <a:srgbClr val="FF0000"/>
                </a:solidFill>
              </a:rPr>
              <a:t>Lantikan</a:t>
            </a:r>
            <a:r>
              <a:rPr lang="en-US" sz="1400" b="1" dirty="0" smtClean="0">
                <a:solidFill>
                  <a:srgbClr val="FF0000"/>
                </a:solidFill>
              </a:rPr>
              <a:t> bagi yang </a:t>
            </a:r>
            <a:r>
              <a:rPr lang="en-US" sz="1400" b="1" dirty="0" err="1" smtClean="0">
                <a:solidFill>
                  <a:srgbClr val="FF0000"/>
                </a:solidFill>
              </a:rPr>
              <a:t>baru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berkhidmat</a:t>
            </a:r>
            <a:r>
              <a:rPr lang="en-US" sz="1400" b="1" dirty="0" smtClean="0">
                <a:solidFill>
                  <a:srgbClr val="FF0000"/>
                </a:solidFill>
              </a:rPr>
              <a:t> dan </a:t>
            </a:r>
            <a:r>
              <a:rPr lang="en-US" sz="1400" b="1" dirty="0" err="1" smtClean="0">
                <a:solidFill>
                  <a:srgbClr val="FF0000"/>
                </a:solidFill>
              </a:rPr>
              <a:t>layak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kepada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Mandatori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1400" b="1" dirty="0" err="1" smtClean="0">
                <a:solidFill>
                  <a:srgbClr val="FF0000"/>
                </a:solidFill>
              </a:rPr>
              <a:t>Bagi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Pegawai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berkontrak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1400" b="1" dirty="0">
                <a:solidFill>
                  <a:srgbClr val="FF0000"/>
                </a:solidFill>
              </a:rPr>
              <a:t>e</a:t>
            </a:r>
            <a:r>
              <a:rPr lang="en-US" sz="1400" b="1" dirty="0" smtClean="0">
                <a:solidFill>
                  <a:srgbClr val="FF0000"/>
                </a:solidFill>
              </a:rPr>
              <a:t>) </a:t>
            </a:r>
            <a:r>
              <a:rPr lang="en-US" sz="1400" b="1" dirty="0" err="1" smtClean="0">
                <a:solidFill>
                  <a:srgbClr val="FF0000"/>
                </a:solidFill>
              </a:rPr>
              <a:t>Tarikh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penyambungan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kontrak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baru</a:t>
            </a:r>
            <a:r>
              <a:rPr lang="en-US" sz="14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000" y="2667000"/>
            <a:ext cx="1905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Elbow Connector 6"/>
          <p:cNvCxnSpPr>
            <a:stCxn id="6" idx="2"/>
          </p:cNvCxnSpPr>
          <p:nvPr/>
        </p:nvCxnSpPr>
        <p:spPr>
          <a:xfrm rot="16200000" flipH="1">
            <a:off x="4248149" y="1504951"/>
            <a:ext cx="533403" cy="3314700"/>
          </a:xfrm>
          <a:prstGeom prst="bentConnector2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70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8545"/>
            <a:ext cx="9010079" cy="63070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8400" y="2286000"/>
            <a:ext cx="381000" cy="2286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3048000"/>
            <a:ext cx="2190750" cy="738664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9. </a:t>
            </a:r>
            <a:r>
              <a:rPr lang="en-US" sz="1400" b="1" dirty="0" err="1" smtClean="0">
                <a:solidFill>
                  <a:srgbClr val="FF0000"/>
                </a:solidFill>
              </a:rPr>
              <a:t>Tekan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“+” di job data </a:t>
            </a:r>
            <a:r>
              <a:rPr lang="en-US" sz="1400" b="1" dirty="0" err="1">
                <a:solidFill>
                  <a:srgbClr val="FF0000"/>
                </a:solidFill>
              </a:rPr>
              <a:t>tersebut</a:t>
            </a:r>
            <a:r>
              <a:rPr lang="en-US" sz="1400" b="1" dirty="0">
                <a:solidFill>
                  <a:srgbClr val="FF0000"/>
                </a:solidFill>
              </a:rPr>
              <a:t> untuk </a:t>
            </a:r>
            <a:r>
              <a:rPr lang="en-US" sz="1400" b="1" dirty="0" err="1" smtClean="0">
                <a:solidFill>
                  <a:srgbClr val="FF0000"/>
                </a:solidFill>
              </a:rPr>
              <a:t>membuka</a:t>
            </a:r>
            <a:r>
              <a:rPr lang="en-US" sz="1400" b="1" dirty="0" smtClean="0">
                <a:solidFill>
                  <a:srgbClr val="FF0000"/>
                </a:solidFill>
              </a:rPr>
              <a:t>       </a:t>
            </a:r>
            <a:r>
              <a:rPr lang="en-US" sz="1400" b="1" dirty="0" err="1">
                <a:solidFill>
                  <a:srgbClr val="FF0000"/>
                </a:solidFill>
              </a:rPr>
              <a:t>halaman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baru</a:t>
            </a:r>
            <a:endParaRPr lang="en-US" sz="1400" b="1" dirty="0" smtClean="0">
              <a:solidFill>
                <a:srgbClr val="FF0000"/>
              </a:solidFill>
            </a:endParaRPr>
          </a:p>
        </p:txBody>
      </p:sp>
      <p:cxnSp>
        <p:nvCxnSpPr>
          <p:cNvPr id="6" name="Elbow Connector 5"/>
          <p:cNvCxnSpPr>
            <a:stCxn id="4" idx="3"/>
            <a:endCxn id="8" idx="0"/>
          </p:cNvCxnSpPr>
          <p:nvPr/>
        </p:nvCxnSpPr>
        <p:spPr>
          <a:xfrm>
            <a:off x="6629400" y="2400300"/>
            <a:ext cx="1095375" cy="647700"/>
          </a:xfrm>
          <a:prstGeom prst="bentConnector2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31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3556000"/>
            <a:ext cx="2362200" cy="116955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10. </a:t>
            </a:r>
            <a:r>
              <a:rPr lang="en-US" sz="1400" b="1" dirty="0" err="1" smtClean="0">
                <a:solidFill>
                  <a:srgbClr val="FF0000"/>
                </a:solidFill>
              </a:rPr>
              <a:t>Masukkan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Tarikh</a:t>
            </a:r>
            <a:r>
              <a:rPr lang="en-US" sz="1400" b="1" dirty="0" smtClean="0">
                <a:solidFill>
                  <a:srgbClr val="FF0000"/>
                </a:solidFill>
              </a:rPr>
              <a:t> yang </a:t>
            </a:r>
            <a:r>
              <a:rPr lang="en-US" sz="1400" b="1" dirty="0" err="1" smtClean="0">
                <a:solidFill>
                  <a:srgbClr val="FF0000"/>
                </a:solidFill>
              </a:rPr>
              <a:t>sama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dengan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tarikh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rekod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sebelumnya</a:t>
            </a:r>
            <a:r>
              <a:rPr lang="en-US" sz="1400" b="1" dirty="0" smtClean="0">
                <a:solidFill>
                  <a:srgbClr val="FF0000"/>
                </a:solidFill>
              </a:rPr>
              <a:t>.</a:t>
            </a:r>
          </a:p>
          <a:p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Sequence </a:t>
            </a:r>
            <a:r>
              <a:rPr lang="en-US" sz="1400" b="1" dirty="0" err="1" smtClean="0">
                <a:solidFill>
                  <a:srgbClr val="FF0000"/>
                </a:solidFill>
              </a:rPr>
              <a:t>diubah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kepada</a:t>
            </a:r>
            <a:r>
              <a:rPr lang="en-US" sz="1400" b="1" dirty="0" smtClean="0">
                <a:solidFill>
                  <a:srgbClr val="FF0000"/>
                </a:solidFill>
              </a:rPr>
              <a:t> ‘1’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3600" y="2514600"/>
            <a:ext cx="2133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/>
          <p:cNvCxnSpPr/>
          <p:nvPr/>
        </p:nvCxnSpPr>
        <p:spPr>
          <a:xfrm>
            <a:off x="4267200" y="2717800"/>
            <a:ext cx="3467100" cy="838200"/>
          </a:xfrm>
          <a:prstGeom prst="bentConnector2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49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704" b="12607"/>
          <a:stretch/>
        </p:blipFill>
        <p:spPr>
          <a:xfrm>
            <a:off x="0" y="334363"/>
            <a:ext cx="9067800" cy="62969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05600" y="3482822"/>
            <a:ext cx="2057400" cy="738664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11. </a:t>
            </a:r>
            <a:r>
              <a:rPr lang="en-US" sz="1400" b="1" dirty="0" err="1" smtClean="0">
                <a:solidFill>
                  <a:srgbClr val="FF0000"/>
                </a:solidFill>
              </a:rPr>
              <a:t>Jika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tarikh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berwarna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merah</a:t>
            </a:r>
            <a:r>
              <a:rPr lang="en-US" sz="1400" b="1" dirty="0" smtClean="0">
                <a:solidFill>
                  <a:srgbClr val="FF0000"/>
                </a:solidFill>
              </a:rPr>
              <a:t>, </a:t>
            </a:r>
            <a:r>
              <a:rPr lang="en-US" sz="1400" b="1" dirty="0" err="1" smtClean="0">
                <a:solidFill>
                  <a:srgbClr val="FF0000"/>
                </a:solidFill>
              </a:rPr>
              <a:t>sila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rujuk</a:t>
            </a:r>
            <a:r>
              <a:rPr lang="en-US" sz="1400" b="1" dirty="0" smtClean="0">
                <a:solidFill>
                  <a:srgbClr val="FF0000"/>
                </a:solidFill>
              </a:rPr>
              <a:t> slide </a:t>
            </a:r>
            <a:r>
              <a:rPr lang="en-US" sz="1400" b="1" dirty="0" err="1" smtClean="0">
                <a:solidFill>
                  <a:srgbClr val="FF0000"/>
                </a:solidFill>
              </a:rPr>
              <a:t>seterusnya</a:t>
            </a:r>
            <a:r>
              <a:rPr lang="en-US" sz="14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74333" y="2514600"/>
            <a:ext cx="668867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Elbow Connector 6"/>
          <p:cNvCxnSpPr/>
          <p:nvPr/>
        </p:nvCxnSpPr>
        <p:spPr>
          <a:xfrm>
            <a:off x="2743200" y="2710545"/>
            <a:ext cx="4991100" cy="794655"/>
          </a:xfrm>
          <a:prstGeom prst="bentConnector2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50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C07C0E8EE03A43A7767C37A078EDB2" ma:contentTypeVersion="3" ma:contentTypeDescription="Create a new document." ma:contentTypeScope="" ma:versionID="0542f678aedce527337326ca9582f135">
  <xsd:schema xmlns:xsd="http://www.w3.org/2001/XMLSchema" xmlns:xs="http://www.w3.org/2001/XMLSchema" xmlns:p="http://schemas.microsoft.com/office/2006/metadata/properties" xmlns:ns1="http://schemas.microsoft.com/sharepoint/v3" xmlns:ns2="3eb395c1-c26a-485a-a474-2edaaa77b21c" targetNamespace="http://schemas.microsoft.com/office/2006/metadata/properties" ma:root="true" ma:fieldsID="817af8b57961b7f760b01e767103ae14" ns1:_="" ns2:_="">
    <xsd:import namespace="http://schemas.microsoft.com/sharepoint/v3"/>
    <xsd:import namespace="3eb395c1-c26a-485a-a474-2edaaa77b21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395c1-c26a-485a-a474-2edaaa77b21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3eb395c1-c26a-485a-a474-2edaaa77b21c">3J4SFV6EVU2Y-2102554853-382</_dlc_DocId>
    <_dlc_DocIdUrl xmlns="3eb395c1-c26a-485a-a474-2edaaa77b21c">
      <Url>https://www.jpa.gov.bn/_layouts/15/DocIdRedir.aspx?ID=3J4SFV6EVU2Y-2102554853-382</Url>
      <Description>3J4SFV6EVU2Y-2102554853-382</Description>
    </_dlc_DocIdUrl>
  </documentManagement>
</p:properti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85239069-AE52-41A4-B8AB-8EC7C9640C29}"/>
</file>

<file path=customXml/itemProps2.xml><?xml version="1.0" encoding="utf-8"?>
<ds:datastoreItem xmlns:ds="http://schemas.openxmlformats.org/officeDocument/2006/customXml" ds:itemID="{8D8EE664-8355-4A7B-9EB4-28B8511BD4FA}"/>
</file>

<file path=customXml/itemProps3.xml><?xml version="1.0" encoding="utf-8"?>
<ds:datastoreItem xmlns:ds="http://schemas.openxmlformats.org/officeDocument/2006/customXml" ds:itemID="{451221C6-10E0-4450-A9A6-5D86294C8723}"/>
</file>

<file path=customXml/itemProps4.xml><?xml version="1.0" encoding="utf-8"?>
<ds:datastoreItem xmlns:ds="http://schemas.openxmlformats.org/officeDocument/2006/customXml" ds:itemID="{6EC5EF90-FFD2-4C4A-9ACF-87E94BE404B9}"/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237</Words>
  <Application>Microsoft Office PowerPoint</Application>
  <PresentationFormat>On-screen Show (4:3)</PresentationFormat>
  <Paragraphs>35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Anniversary Date V0 5</dc:title>
  <dc:creator>asilah.chuchu</dc:creator>
  <cp:lastModifiedBy>Ak Mohamad Herman bin Pg DUraman</cp:lastModifiedBy>
  <cp:revision>130</cp:revision>
  <cp:lastPrinted>2014-04-16T01:23:27Z</cp:lastPrinted>
  <dcterms:created xsi:type="dcterms:W3CDTF">2011-06-02T04:48:52Z</dcterms:created>
  <dcterms:modified xsi:type="dcterms:W3CDTF">2016-01-12T06:46:25Z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0x0101003CC07C0E8EE03A43A7767C37A078EDB2</vt:lpwstr>
  </property>
  <property fmtid="{D5CDD505-2E9C-101B-9397-08002B2CF9AE}" pid="3" name="_dlc_DocIdItemGuid">
    <vt:lpwstr>204d74b6-73ae-4298-b3de-b94daf466a41</vt:lpwstr>
  </property>
</Properties>
</file>