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267" r:id="rId3"/>
    <p:sldId id="268" r:id="rId4"/>
    <p:sldId id="297" r:id="rId5"/>
    <p:sldId id="273" r:id="rId6"/>
    <p:sldId id="279" r:id="rId7"/>
    <p:sldId id="290" r:id="rId8"/>
    <p:sldId id="289" r:id="rId9"/>
    <p:sldId id="296" r:id="rId10"/>
    <p:sldId id="292" r:id="rId11"/>
    <p:sldId id="270" r:id="rId12"/>
    <p:sldId id="278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93" r:id="rId22"/>
    <p:sldId id="294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CC"/>
    <a:srgbClr val="00FFFF"/>
    <a:srgbClr val="00FF00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56493" autoAdjust="0"/>
  </p:normalViewPr>
  <p:slideViewPr>
    <p:cSldViewPr snapToGrid="0">
      <p:cViewPr varScale="1">
        <p:scale>
          <a:sx n="40" d="100"/>
          <a:sy n="40" d="100"/>
        </p:scale>
        <p:origin x="60" y="14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4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0FDE8-3B80-4AAC-92F2-E3D0667D4E72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79F74-2001-4B21-B06E-FA23C7F2D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25FBA-1311-468D-8115-8778B0F7BEEC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7C00-F679-4C51-9894-9E2214E5C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81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54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21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80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99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32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6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66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16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86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00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6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544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50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24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27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dirty="0"/>
          </a:p>
          <a:p>
            <a:pPr marL="0" indent="0"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95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51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20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73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73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25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anchor="b"/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rPr lang="en-US" smtClean="0"/>
              <a:t>6/20/2017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rPr lang="en-US" smtClean="0"/>
              <a:t>6/20/2017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rPr lang="en-US" smtClean="0"/>
              <a:t>6/20/2017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4020-EAAB-4E36-8532-04C08CBCE9E1}" type="datetime1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LAMPIRAN%20I%20-%20Elaun%20Pengangkutan%20dari%20Lapangan%20Terbang%20ke%20Tempat%20Pengajian%20dan%20Dari%20Tempat%20Pengajian%20ke%20Lapangan%20Terbang.doc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0244" y="874644"/>
            <a:ext cx="6629400" cy="2328596"/>
          </a:xfrm>
        </p:spPr>
        <p:txBody>
          <a:bodyPr/>
          <a:lstStyle/>
          <a:p>
            <a:r>
              <a:rPr lang="en-US" sz="4800" dirty="0" err="1">
                <a:solidFill>
                  <a:srgbClr val="FFFFCC"/>
                </a:solidFill>
              </a:rPr>
              <a:t>Taklimat</a:t>
            </a:r>
            <a:r>
              <a:rPr lang="en-US" sz="4800" dirty="0">
                <a:solidFill>
                  <a:srgbClr val="FFFFCC"/>
                </a:solidFill>
              </a:rPr>
              <a:t> </a:t>
            </a:r>
            <a:br>
              <a:rPr lang="en-US" sz="4800" dirty="0">
                <a:solidFill>
                  <a:srgbClr val="FFFFCC"/>
                </a:solidFill>
              </a:rPr>
            </a:br>
            <a:r>
              <a:rPr lang="en-US" sz="4800" dirty="0">
                <a:solidFill>
                  <a:srgbClr val="FFFFCC"/>
                </a:solidFill>
              </a:rPr>
              <a:t>Surat </a:t>
            </a:r>
            <a:r>
              <a:rPr lang="en-US" sz="4800" dirty="0" err="1">
                <a:solidFill>
                  <a:srgbClr val="FFFFCC"/>
                </a:solidFill>
              </a:rPr>
              <a:t>Keliling</a:t>
            </a:r>
            <a:r>
              <a:rPr lang="en-US" sz="4800" dirty="0">
                <a:solidFill>
                  <a:srgbClr val="FFFFCC"/>
                </a:solidFill>
              </a:rPr>
              <a:t> </a:t>
            </a:r>
            <a:r>
              <a:rPr lang="en-US" sz="4800" dirty="0" err="1">
                <a:solidFill>
                  <a:srgbClr val="FFFFCC"/>
                </a:solidFill>
              </a:rPr>
              <a:t>Jabatan</a:t>
            </a:r>
            <a:r>
              <a:rPr lang="en-US" sz="4800" dirty="0">
                <a:solidFill>
                  <a:srgbClr val="FFFFCC"/>
                </a:solidFill>
              </a:rPr>
              <a:t> Perdana Menteri </a:t>
            </a:r>
            <a:r>
              <a:rPr lang="en-US" sz="4800" dirty="0" err="1">
                <a:solidFill>
                  <a:srgbClr val="FFFFCC"/>
                </a:solidFill>
              </a:rPr>
              <a:t>Bil</a:t>
            </a:r>
            <a:r>
              <a:rPr lang="en-US" sz="4800" dirty="0">
                <a:solidFill>
                  <a:srgbClr val="FFFFCC"/>
                </a:solidFill>
              </a:rPr>
              <a:t>: 06/2017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0244" y="3776870"/>
            <a:ext cx="6629400" cy="198385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4000"/>
              </a:lnSpc>
            </a:pP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syarat-syarat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peraturan-peraturan</a:t>
            </a:r>
            <a:r>
              <a:rPr lang="en-US" dirty="0"/>
              <a:t> yang </a:t>
            </a:r>
            <a:r>
              <a:rPr lang="en-US" dirty="0" err="1"/>
              <a:t>mengawal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perkhidmatan</a:t>
            </a:r>
            <a:r>
              <a:rPr lang="en-US" dirty="0"/>
              <a:t> </a:t>
            </a:r>
            <a:r>
              <a:rPr lang="en-US" dirty="0" err="1"/>
              <a:t>seberang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(LDPSL)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pegawai-pegawai</a:t>
            </a:r>
            <a:r>
              <a:rPr lang="en-US" dirty="0"/>
              <a:t>/</a:t>
            </a:r>
            <a:r>
              <a:rPr lang="en-US" dirty="0" err="1"/>
              <a:t>kakitangan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:</a:t>
            </a:r>
          </a:p>
          <a:p>
            <a:pPr marL="457200" indent="-457200">
              <a:lnSpc>
                <a:spcPct val="134000"/>
              </a:lnSpc>
              <a:buFont typeface="+mj-lt"/>
              <a:buAutoNum type="alphaUcPeriod"/>
            </a:pPr>
            <a:r>
              <a:rPr lang="en-US" dirty="0"/>
              <a:t>Program </a:t>
            </a:r>
            <a:r>
              <a:rPr lang="en-US" dirty="0" err="1"/>
              <a:t>latihan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endParaRPr lang="en-US" dirty="0"/>
          </a:p>
          <a:p>
            <a:pPr marL="457200" indent="-457200">
              <a:lnSpc>
                <a:spcPct val="134000"/>
              </a:lnSpc>
              <a:buFont typeface="+mj-lt"/>
              <a:buAutoNum type="alphaUcPeriod"/>
            </a:pPr>
            <a:r>
              <a:rPr lang="en-US" dirty="0"/>
              <a:t>Program yang </a:t>
            </a:r>
            <a:r>
              <a:rPr lang="en-US" dirty="0" err="1"/>
              <a:t>ditaja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penganjur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lainnya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220" y="981368"/>
            <a:ext cx="3146444" cy="3721259"/>
          </a:xfrm>
        </p:spPr>
        <p:txBody>
          <a:bodyPr/>
          <a:lstStyle/>
          <a:p>
            <a:r>
              <a:rPr lang="en-US" dirty="0" err="1">
                <a:solidFill>
                  <a:srgbClr val="FFFFCC"/>
                </a:solidFill>
              </a:rPr>
              <a:t>Kemudahan-kemudahan</a:t>
            </a:r>
            <a:r>
              <a:rPr lang="en-US" dirty="0">
                <a:solidFill>
                  <a:srgbClr val="FFFFCC"/>
                </a:solidFill>
              </a:rPr>
              <a:t> Skim LDP </a:t>
            </a:r>
            <a:r>
              <a:rPr lang="en-US" dirty="0" err="1">
                <a:solidFill>
                  <a:srgbClr val="FFFFCC"/>
                </a:solidFill>
              </a:rPr>
              <a:t>Penuh</a:t>
            </a:r>
            <a:endParaRPr lang="en-US" dirty="0">
              <a:solidFill>
                <a:srgbClr val="FFFFCC"/>
              </a:solidFill>
            </a:endParaRP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36B5EA0-66CE-4918-9BF7-54392451352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06329024"/>
              </p:ext>
            </p:extLst>
          </p:nvPr>
        </p:nvGraphicFramePr>
        <p:xfrm>
          <a:off x="7646777" y="540214"/>
          <a:ext cx="4394686" cy="575208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94686">
                  <a:extLst>
                    <a:ext uri="{9D8B030D-6E8A-4147-A177-3AD203B41FA5}">
                      <a16:colId xmlns:a16="http://schemas.microsoft.com/office/drawing/2014/main" val="2764065855"/>
                    </a:ext>
                  </a:extLst>
                </a:gridCol>
              </a:tblGrid>
              <a:tr h="590425">
                <a:tc>
                  <a:txBody>
                    <a:bodyPr/>
                    <a:lstStyle/>
                    <a:p>
                      <a:r>
                        <a:rPr lang="en-GB" sz="2000" dirty="0" err="1"/>
                        <a:t>Kemudahan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468011"/>
                  </a:ext>
                </a:extLst>
              </a:tr>
              <a:tr h="405511">
                <a:tc>
                  <a:txBody>
                    <a:bodyPr/>
                    <a:lstStyle/>
                    <a:p>
                      <a:r>
                        <a:rPr lang="en-GB" sz="2000" dirty="0" err="1"/>
                        <a:t>Gaji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763749"/>
                  </a:ext>
                </a:extLst>
              </a:tr>
              <a:tr h="405511">
                <a:tc>
                  <a:txBody>
                    <a:bodyPr/>
                    <a:lstStyle/>
                    <a:p>
                      <a:r>
                        <a:rPr lang="en-GB" sz="2000" dirty="0" err="1"/>
                        <a:t>Elaun</a:t>
                      </a:r>
                      <a:r>
                        <a:rPr lang="en-GB" sz="2000" dirty="0"/>
                        <a:t> Sara </a:t>
                      </a:r>
                      <a:r>
                        <a:rPr lang="en-GB" sz="2000" dirty="0" err="1"/>
                        <a:t>Hidup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727032"/>
                  </a:ext>
                </a:extLst>
              </a:tr>
              <a:tr h="405511">
                <a:tc>
                  <a:txBody>
                    <a:bodyPr/>
                    <a:lstStyle/>
                    <a:p>
                      <a:r>
                        <a:rPr lang="en-GB" sz="2000" dirty="0" err="1"/>
                        <a:t>Elaun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Buku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662711"/>
                  </a:ext>
                </a:extLst>
              </a:tr>
              <a:tr h="405511">
                <a:tc>
                  <a:txBody>
                    <a:bodyPr/>
                    <a:lstStyle/>
                    <a:p>
                      <a:r>
                        <a:rPr lang="en-GB" sz="2000" dirty="0" err="1"/>
                        <a:t>Elaun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Pakaian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478936"/>
                  </a:ext>
                </a:extLst>
              </a:tr>
              <a:tr h="405511">
                <a:tc>
                  <a:txBody>
                    <a:bodyPr/>
                    <a:lstStyle/>
                    <a:p>
                      <a:r>
                        <a:rPr lang="en-GB" sz="2000" dirty="0" err="1"/>
                        <a:t>Elaun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Bantuan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Projek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Pembelajaran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83263"/>
                  </a:ext>
                </a:extLst>
              </a:tr>
              <a:tr h="405511">
                <a:tc>
                  <a:txBody>
                    <a:bodyPr/>
                    <a:lstStyle/>
                    <a:p>
                      <a:r>
                        <a:rPr lang="en-GB" sz="2000" dirty="0"/>
                        <a:t>Tambang </a:t>
                      </a:r>
                      <a:r>
                        <a:rPr lang="en-GB" sz="2000" dirty="0" err="1"/>
                        <a:t>Pelayaran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866739"/>
                  </a:ext>
                </a:extLst>
              </a:tr>
              <a:tr h="405511">
                <a:tc>
                  <a:txBody>
                    <a:bodyPr/>
                    <a:lstStyle/>
                    <a:p>
                      <a:r>
                        <a:rPr lang="en-GB" sz="2000" dirty="0"/>
                        <a:t>Tambang </a:t>
                      </a:r>
                      <a:r>
                        <a:rPr lang="en-GB" sz="2000" dirty="0" err="1"/>
                        <a:t>Cuti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791038"/>
                  </a:ext>
                </a:extLst>
              </a:tr>
              <a:tr h="405511">
                <a:tc>
                  <a:txBody>
                    <a:bodyPr/>
                    <a:lstStyle/>
                    <a:p>
                      <a:r>
                        <a:rPr lang="en-GB" sz="2000" dirty="0" err="1"/>
                        <a:t>Rawatan</a:t>
                      </a:r>
                      <a:r>
                        <a:rPr lang="en-GB" sz="2000" dirty="0"/>
                        <a:t>/</a:t>
                      </a:r>
                      <a:r>
                        <a:rPr lang="en-GB" sz="2000" dirty="0" err="1"/>
                        <a:t>Insuran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Perubatan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588067"/>
                  </a:ext>
                </a:extLst>
              </a:tr>
              <a:tr h="405511">
                <a:tc>
                  <a:txBody>
                    <a:bodyPr/>
                    <a:lstStyle/>
                    <a:p>
                      <a:r>
                        <a:rPr lang="en-GB" sz="2000" dirty="0" err="1"/>
                        <a:t>Yuran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Pengajian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444308"/>
                  </a:ext>
                </a:extLst>
              </a:tr>
              <a:tr h="405511">
                <a:tc>
                  <a:txBody>
                    <a:bodyPr/>
                    <a:lstStyle/>
                    <a:p>
                      <a:r>
                        <a:rPr lang="en-GB" sz="2000" dirty="0" err="1"/>
                        <a:t>Elaun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Persinggahan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223476"/>
                  </a:ext>
                </a:extLst>
              </a:tr>
              <a:tr h="405511">
                <a:tc>
                  <a:txBody>
                    <a:bodyPr/>
                    <a:lstStyle/>
                    <a:p>
                      <a:r>
                        <a:rPr lang="en-GB" sz="2000" dirty="0" err="1"/>
                        <a:t>Elaun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Pengangkutan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003799"/>
                  </a:ext>
                </a:extLst>
              </a:tr>
              <a:tr h="590425">
                <a:tc>
                  <a:txBody>
                    <a:bodyPr/>
                    <a:lstStyle/>
                    <a:p>
                      <a:r>
                        <a:rPr lang="en-GB" sz="2000" dirty="0" err="1"/>
                        <a:t>Penghantaran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Balik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Barang-Barang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Peribadi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setelah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tamat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berkursus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646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4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153" y="787042"/>
            <a:ext cx="3146444" cy="3721259"/>
          </a:xfrm>
        </p:spPr>
        <p:txBody>
          <a:bodyPr/>
          <a:lstStyle/>
          <a:p>
            <a:r>
              <a:rPr lang="en-US" dirty="0" err="1">
                <a:solidFill>
                  <a:srgbClr val="FFFFCC"/>
                </a:solidFill>
              </a:rPr>
              <a:t>Kemudahan-kemudahan</a:t>
            </a:r>
            <a:r>
              <a:rPr lang="en-US" dirty="0">
                <a:solidFill>
                  <a:srgbClr val="FFFFCC"/>
                </a:solidFill>
              </a:rPr>
              <a:t>  Skim </a:t>
            </a:r>
            <a:r>
              <a:rPr lang="en-US" dirty="0" err="1">
                <a:solidFill>
                  <a:srgbClr val="FFFFCC"/>
                </a:solidFill>
              </a:rPr>
              <a:t>Cuti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Belajar</a:t>
            </a:r>
            <a:r>
              <a:rPr lang="en-US" dirty="0">
                <a:solidFill>
                  <a:srgbClr val="FFFFCC"/>
                </a:solidFill>
              </a:rPr>
              <a:t> 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36B5EA0-66CE-4918-9BF7-54392451352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46487540"/>
              </p:ext>
            </p:extLst>
          </p:nvPr>
        </p:nvGraphicFramePr>
        <p:xfrm>
          <a:off x="6230100" y="1415803"/>
          <a:ext cx="5110345" cy="369938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110345">
                  <a:extLst>
                    <a:ext uri="{9D8B030D-6E8A-4147-A177-3AD203B41FA5}">
                      <a16:colId xmlns:a16="http://schemas.microsoft.com/office/drawing/2014/main" val="2764065855"/>
                    </a:ext>
                  </a:extLst>
                </a:gridCol>
              </a:tblGrid>
              <a:tr h="590425">
                <a:tc>
                  <a:txBody>
                    <a:bodyPr/>
                    <a:lstStyle/>
                    <a:p>
                      <a:r>
                        <a:rPr lang="en-GB" sz="2400" dirty="0" err="1"/>
                        <a:t>Kemudahan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468011"/>
                  </a:ext>
                </a:extLst>
              </a:tr>
              <a:tr h="405511">
                <a:tc>
                  <a:txBody>
                    <a:bodyPr/>
                    <a:lstStyle/>
                    <a:p>
                      <a:r>
                        <a:rPr lang="en-GB" sz="2400" dirty="0" err="1"/>
                        <a:t>Gaji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763749"/>
                  </a:ext>
                </a:extLst>
              </a:tr>
              <a:tr h="405511">
                <a:tc>
                  <a:txBody>
                    <a:bodyPr/>
                    <a:lstStyle/>
                    <a:p>
                      <a:r>
                        <a:rPr lang="en-GB" sz="2400" dirty="0"/>
                        <a:t>Tambang </a:t>
                      </a:r>
                      <a:r>
                        <a:rPr lang="en-GB" sz="2400" dirty="0" err="1"/>
                        <a:t>Pelayaran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866739"/>
                  </a:ext>
                </a:extLst>
              </a:tr>
              <a:tr h="405511">
                <a:tc>
                  <a:txBody>
                    <a:bodyPr/>
                    <a:lstStyle/>
                    <a:p>
                      <a:r>
                        <a:rPr lang="en-GB" sz="2400" dirty="0"/>
                        <a:t>Tambang </a:t>
                      </a:r>
                      <a:r>
                        <a:rPr lang="en-GB" sz="2400" dirty="0" err="1"/>
                        <a:t>Cuti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791038"/>
                  </a:ext>
                </a:extLst>
              </a:tr>
              <a:tr h="405511">
                <a:tc>
                  <a:txBody>
                    <a:bodyPr/>
                    <a:lstStyle/>
                    <a:p>
                      <a:r>
                        <a:rPr lang="en-GB" sz="2400" dirty="0" err="1"/>
                        <a:t>Rawatan</a:t>
                      </a:r>
                      <a:r>
                        <a:rPr lang="en-GB" sz="2400" dirty="0"/>
                        <a:t>/</a:t>
                      </a:r>
                      <a:r>
                        <a:rPr lang="en-GB" sz="2400" dirty="0" err="1"/>
                        <a:t>Insuran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Perubatan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588067"/>
                  </a:ext>
                </a:extLst>
              </a:tr>
              <a:tr h="405511">
                <a:tc>
                  <a:txBody>
                    <a:bodyPr/>
                    <a:lstStyle/>
                    <a:p>
                      <a:r>
                        <a:rPr lang="en-GB" sz="2400" dirty="0" err="1"/>
                        <a:t>Yuran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Pengajian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444308"/>
                  </a:ext>
                </a:extLst>
              </a:tr>
              <a:tr h="590425">
                <a:tc>
                  <a:txBody>
                    <a:bodyPr/>
                    <a:lstStyle/>
                    <a:p>
                      <a:r>
                        <a:rPr lang="en-GB" sz="2400" dirty="0" err="1"/>
                        <a:t>Penghantaran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Balik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Barang-Barang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Peribadi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setelah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tamat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berkursus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646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79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13" y="1401097"/>
            <a:ext cx="3657600" cy="1828800"/>
          </a:xfrm>
        </p:spPr>
        <p:txBody>
          <a:bodyPr/>
          <a:lstStyle/>
          <a:p>
            <a:r>
              <a:rPr lang="en-US" sz="4800" dirty="0" err="1"/>
              <a:t>Kemudahan-kemudahan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435" y="4110374"/>
            <a:ext cx="4159046" cy="1554480"/>
          </a:xfrm>
        </p:spPr>
        <p:txBody>
          <a:bodyPr>
            <a:noAutofit/>
          </a:bodyPr>
          <a:lstStyle/>
          <a:p>
            <a:r>
              <a:rPr lang="en-US" sz="2800" dirty="0"/>
              <a:t>ELAUN SARA HIDUP / ELAUN TEMPAT TINGGAL  / ELAUN PERJALANAN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16DCC1B-4590-44DE-9AA4-8DC6E6ABFE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739145"/>
              </p:ext>
            </p:extLst>
          </p:nvPr>
        </p:nvGraphicFramePr>
        <p:xfrm>
          <a:off x="4886958" y="0"/>
          <a:ext cx="7305041" cy="5776919"/>
        </p:xfrm>
        <a:graphic>
          <a:graphicData uri="http://schemas.openxmlformats.org/drawingml/2006/table">
            <a:tbl>
              <a:tblPr/>
              <a:tblGrid>
                <a:gridCol w="3396843">
                  <a:extLst>
                    <a:ext uri="{9D8B030D-6E8A-4147-A177-3AD203B41FA5}">
                      <a16:colId xmlns:a16="http://schemas.microsoft.com/office/drawing/2014/main" val="2412687562"/>
                    </a:ext>
                  </a:extLst>
                </a:gridCol>
                <a:gridCol w="3908198">
                  <a:extLst>
                    <a:ext uri="{9D8B030D-6E8A-4147-A177-3AD203B41FA5}">
                      <a16:colId xmlns:a16="http://schemas.microsoft.com/office/drawing/2014/main" val="36918370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Nama Negara</a:t>
                      </a: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Kadar Elaun Sara Hidup (sebulan [30 hari])</a:t>
                      </a: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84976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Amerika Syarikat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USD 2,800</a:t>
                      </a: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41807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Australia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 3,600</a:t>
                      </a: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38589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Eropah*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 2,500</a:t>
                      </a: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86817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Kingdom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GBP 2,000</a:t>
                      </a: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39967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Mesir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EGP 22,100</a:t>
                      </a: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251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Singapura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SGD 3,400</a:t>
                      </a: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15525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Zealand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NZD 4,180</a:t>
                      </a: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29598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Malaysia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 8,000</a:t>
                      </a: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17935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Jepun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JPY 311,300</a:t>
                      </a: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86853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Jordan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JOD 1,700</a:t>
                      </a: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59891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Saudi Arabia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 10,200</a:t>
                      </a: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92058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Korea Selatan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KRW 3,203,400</a:t>
                      </a: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2330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00148DE-DA79-447C-84CD-BEC80393B7C9}"/>
              </a:ext>
            </a:extLst>
          </p:cNvPr>
          <p:cNvSpPr txBox="1"/>
          <p:nvPr/>
        </p:nvSpPr>
        <p:spPr>
          <a:xfrm>
            <a:off x="4886958" y="5776919"/>
            <a:ext cx="7305042" cy="1077218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600" dirty="0">
                <a:solidFill>
                  <a:schemeClr val="bg2"/>
                </a:solidFill>
              </a:rPr>
              <a:t>*Negara-</a:t>
            </a:r>
            <a:r>
              <a:rPr lang="en-GB" sz="1600" dirty="0" err="1">
                <a:solidFill>
                  <a:schemeClr val="bg2"/>
                </a:solidFill>
              </a:rPr>
              <a:t>negara</a:t>
            </a:r>
            <a:r>
              <a:rPr lang="en-GB" sz="1600" dirty="0">
                <a:solidFill>
                  <a:schemeClr val="bg2"/>
                </a:solidFill>
              </a:rPr>
              <a:t> </a:t>
            </a:r>
            <a:r>
              <a:rPr lang="en-GB" sz="1600" dirty="0" err="1">
                <a:solidFill>
                  <a:schemeClr val="bg2"/>
                </a:solidFill>
              </a:rPr>
              <a:t>Eropah</a:t>
            </a:r>
            <a:r>
              <a:rPr lang="en-GB" sz="1600" dirty="0">
                <a:solidFill>
                  <a:schemeClr val="bg2"/>
                </a:solidFill>
              </a:rPr>
              <a:t> </a:t>
            </a:r>
            <a:r>
              <a:rPr lang="en-GB" sz="1600" dirty="0" err="1">
                <a:solidFill>
                  <a:schemeClr val="bg2"/>
                </a:solidFill>
              </a:rPr>
              <a:t>termasuk</a:t>
            </a:r>
            <a:r>
              <a:rPr lang="en-GB" sz="1600" dirty="0">
                <a:solidFill>
                  <a:schemeClr val="bg2"/>
                </a:solidFill>
              </a:rPr>
              <a:t> Austria, Belgium, Czech Republic, Denmark, Finland, Germany, Hungary, Ireland, Italy, Luxembourg, Netherlands, Portugal, Spain, Sweden, Bulgaria, Cyprus, Estonia, Greece, Latvia, </a:t>
            </a:r>
            <a:r>
              <a:rPr lang="en-GB" sz="1600" dirty="0" err="1">
                <a:solidFill>
                  <a:schemeClr val="bg2"/>
                </a:solidFill>
              </a:rPr>
              <a:t>Luthuania</a:t>
            </a:r>
            <a:r>
              <a:rPr lang="en-GB" sz="1600" dirty="0">
                <a:solidFill>
                  <a:schemeClr val="bg2"/>
                </a:solidFill>
              </a:rPr>
              <a:t>, Malta, Poland </a:t>
            </a:r>
            <a:r>
              <a:rPr lang="en-GB" sz="1600" dirty="0" err="1">
                <a:solidFill>
                  <a:schemeClr val="bg2"/>
                </a:solidFill>
              </a:rPr>
              <a:t>dan</a:t>
            </a:r>
            <a:r>
              <a:rPr lang="en-GB" sz="1600" dirty="0">
                <a:solidFill>
                  <a:schemeClr val="bg2"/>
                </a:solidFill>
              </a:rPr>
              <a:t> Romania</a:t>
            </a:r>
          </a:p>
        </p:txBody>
      </p:sp>
    </p:spTree>
    <p:extLst>
      <p:ext uri="{BB962C8B-B14F-4D97-AF65-F5344CB8AC3E}">
        <p14:creationId xmlns:p14="http://schemas.microsoft.com/office/powerpoint/2010/main" val="94058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5F5A6-4115-45E6-9609-105883A18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9603"/>
            <a:ext cx="9601200" cy="1257300"/>
          </a:xfrm>
        </p:spPr>
        <p:txBody>
          <a:bodyPr/>
          <a:lstStyle/>
          <a:p>
            <a:r>
              <a:rPr lang="en-GB" sz="4400" dirty="0" err="1">
                <a:solidFill>
                  <a:srgbClr val="FFFFCC"/>
                </a:solidFill>
              </a:rPr>
              <a:t>Kemudahan-kemudahan</a:t>
            </a:r>
            <a:r>
              <a:rPr lang="en-GB" sz="4400" dirty="0">
                <a:solidFill>
                  <a:srgbClr val="FFFFCC"/>
                </a:solidFill>
              </a:rPr>
              <a:t> LDPSL</a:t>
            </a:r>
            <a:br>
              <a:rPr lang="en-GB" sz="4400" dirty="0"/>
            </a:br>
            <a:r>
              <a:rPr lang="en-GB" sz="3600" dirty="0" err="1">
                <a:solidFill>
                  <a:schemeClr val="tx1"/>
                </a:solidFill>
              </a:rPr>
              <a:t>Elaun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Pakaian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0EAB6-873C-4DB0-B86A-BA721716C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3043646"/>
            <a:ext cx="9601200" cy="3158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	B$500 </a:t>
            </a:r>
            <a:r>
              <a:rPr lang="en-GB" sz="2400" dirty="0" err="1"/>
              <a:t>sekali</a:t>
            </a:r>
            <a:r>
              <a:rPr lang="en-GB" sz="2400" dirty="0"/>
              <a:t> </a:t>
            </a:r>
            <a:r>
              <a:rPr lang="en-GB" sz="2400" dirty="0" err="1"/>
              <a:t>sahaja</a:t>
            </a:r>
            <a:r>
              <a:rPr lang="en-GB" sz="2400" dirty="0"/>
              <a:t> </a:t>
            </a:r>
            <a:r>
              <a:rPr lang="en-GB" sz="2400" dirty="0" err="1"/>
              <a:t>dalam</a:t>
            </a:r>
            <a:r>
              <a:rPr lang="en-GB" sz="2400" dirty="0"/>
              <a:t> </a:t>
            </a:r>
            <a:r>
              <a:rPr lang="en-GB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satu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(1) </a:t>
            </a:r>
            <a:r>
              <a:rPr lang="en-GB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tempoh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pengajian</a:t>
            </a:r>
            <a:endParaRPr lang="en-GB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9381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43548"/>
            <a:ext cx="3657600" cy="1828800"/>
          </a:xfrm>
        </p:spPr>
        <p:txBody>
          <a:bodyPr/>
          <a:lstStyle/>
          <a:p>
            <a:r>
              <a:rPr lang="en-US" sz="4400" dirty="0" err="1"/>
              <a:t>Kemudahan-kemudahan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191" y="4393544"/>
            <a:ext cx="3657600" cy="1554480"/>
          </a:xfrm>
        </p:spPr>
        <p:txBody>
          <a:bodyPr>
            <a:normAutofit/>
          </a:bodyPr>
          <a:lstStyle/>
          <a:p>
            <a:r>
              <a:rPr lang="en-US" sz="2800" dirty="0"/>
              <a:t>ELAUN BUKU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F28824B-F094-4D6E-9406-1A15A714B1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607252"/>
              </p:ext>
            </p:extLst>
          </p:nvPr>
        </p:nvGraphicFramePr>
        <p:xfrm>
          <a:off x="4878978" y="1554684"/>
          <a:ext cx="7313022" cy="3544255"/>
        </p:xfrm>
        <a:graphic>
          <a:graphicData uri="http://schemas.openxmlformats.org/drawingml/2006/table">
            <a:tbl>
              <a:tblPr/>
              <a:tblGrid>
                <a:gridCol w="4424686">
                  <a:extLst>
                    <a:ext uri="{9D8B030D-6E8A-4147-A177-3AD203B41FA5}">
                      <a16:colId xmlns:a16="http://schemas.microsoft.com/office/drawing/2014/main" val="1413690520"/>
                    </a:ext>
                  </a:extLst>
                </a:gridCol>
                <a:gridCol w="2888336">
                  <a:extLst>
                    <a:ext uri="{9D8B030D-6E8A-4147-A177-3AD203B41FA5}">
                      <a16:colId xmlns:a16="http://schemas.microsoft.com/office/drawing/2014/main" val="15177806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Program/</a:t>
                      </a:r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Kursus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Kadar Elaun Buku (tuntutan setahun)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32898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Ph.D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Kepakaran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atau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sebanding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$400</a:t>
                      </a: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359163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Ijazah </a:t>
                      </a:r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Sarjana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Muda/Ijazah </a:t>
                      </a:r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Pertama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atau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sebanding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</a:t>
                      </a:r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Ijazah </a:t>
                      </a:r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Sarjana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atau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sebanding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</a:t>
                      </a: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74725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HND (atau sebanding)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</a:t>
                      </a: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74815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Kursus tidak kurang dari setahun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</a:t>
                      </a: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716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81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43548"/>
            <a:ext cx="3657600" cy="1828800"/>
          </a:xfrm>
        </p:spPr>
        <p:txBody>
          <a:bodyPr/>
          <a:lstStyle/>
          <a:p>
            <a:r>
              <a:rPr lang="en-US" sz="4400" dirty="0" err="1"/>
              <a:t>Kemudahan-kemudahan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191" y="4393544"/>
            <a:ext cx="3657600" cy="1554480"/>
          </a:xfrm>
        </p:spPr>
        <p:txBody>
          <a:bodyPr>
            <a:normAutofit/>
          </a:bodyPr>
          <a:lstStyle/>
          <a:p>
            <a:r>
              <a:rPr lang="en-US" sz="2800" dirty="0"/>
              <a:t>ELAUN BANTUAN PROJEK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BB34879-9B92-4362-9E3A-6C1CB5D081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645420"/>
              </p:ext>
            </p:extLst>
          </p:nvPr>
        </p:nvGraphicFramePr>
        <p:xfrm>
          <a:off x="4980396" y="1933303"/>
          <a:ext cx="7161530" cy="2711769"/>
        </p:xfrm>
        <a:graphic>
          <a:graphicData uri="http://schemas.openxmlformats.org/drawingml/2006/table">
            <a:tbl>
              <a:tblPr/>
              <a:tblGrid>
                <a:gridCol w="3733499">
                  <a:extLst>
                    <a:ext uri="{9D8B030D-6E8A-4147-A177-3AD203B41FA5}">
                      <a16:colId xmlns:a16="http://schemas.microsoft.com/office/drawing/2014/main" val="1615882555"/>
                    </a:ext>
                  </a:extLst>
                </a:gridCol>
                <a:gridCol w="3428031">
                  <a:extLst>
                    <a:ext uri="{9D8B030D-6E8A-4147-A177-3AD203B41FA5}">
                      <a16:colId xmlns:a16="http://schemas.microsoft.com/office/drawing/2014/main" val="42300740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Program/Kursus</a:t>
                      </a: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Kadar Elaun Projek (tuntutan sekali 1 tempoh pengajian)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07172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Ph.D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atau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Profesional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atau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sebanding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</a:t>
                      </a: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681507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Ijazah </a:t>
                      </a:r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Sarjana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(Masters) </a:t>
                      </a:r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bawah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atau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sebanding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</a:t>
                      </a: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419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53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5F5A6-4115-45E6-9609-105883A18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9603"/>
            <a:ext cx="9601200" cy="1257300"/>
          </a:xfrm>
        </p:spPr>
        <p:txBody>
          <a:bodyPr/>
          <a:lstStyle/>
          <a:p>
            <a:r>
              <a:rPr lang="en-GB" sz="4400" dirty="0" err="1">
                <a:solidFill>
                  <a:srgbClr val="FFFFCC"/>
                </a:solidFill>
              </a:rPr>
              <a:t>Kemudahan-kemudahan</a:t>
            </a:r>
            <a:r>
              <a:rPr lang="en-GB" sz="4400" dirty="0"/>
              <a:t> </a:t>
            </a:r>
            <a:br>
              <a:rPr lang="en-GB" sz="4400" dirty="0"/>
            </a:br>
            <a:r>
              <a:rPr lang="en-GB" sz="3600" dirty="0">
                <a:solidFill>
                  <a:schemeClr val="tx1"/>
                </a:solidFill>
              </a:rPr>
              <a:t>Tambang </a:t>
            </a:r>
            <a:r>
              <a:rPr lang="en-GB" sz="3600" dirty="0" err="1">
                <a:solidFill>
                  <a:schemeClr val="tx1"/>
                </a:solidFill>
              </a:rPr>
              <a:t>Pelayaran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0EAB6-873C-4DB0-B86A-BA721716C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3024051"/>
            <a:ext cx="9601200" cy="3177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Kadar </a:t>
            </a:r>
            <a:r>
              <a:rPr lang="en-GB" sz="2400" dirty="0" err="1"/>
              <a:t>tiket</a:t>
            </a:r>
            <a:r>
              <a:rPr lang="en-GB" sz="2400" dirty="0"/>
              <a:t> </a:t>
            </a:r>
            <a:r>
              <a:rPr lang="en-GB" sz="2400" dirty="0" err="1"/>
              <a:t>termurah</a:t>
            </a:r>
            <a:r>
              <a:rPr lang="en-GB" sz="2400" dirty="0"/>
              <a:t> </a:t>
            </a:r>
            <a:r>
              <a:rPr lang="en-GB" sz="2400" b="1" u="sng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Kelas</a:t>
            </a:r>
            <a:r>
              <a:rPr lang="en-GB" sz="2400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400" b="1" u="sng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Ekonomi</a:t>
            </a:r>
            <a:r>
              <a:rPr lang="en-GB" sz="2400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400" dirty="0" err="1"/>
              <a:t>tanpa</a:t>
            </a:r>
            <a:r>
              <a:rPr lang="en-GB" sz="2400" dirty="0"/>
              <a:t> </a:t>
            </a:r>
            <a:r>
              <a:rPr lang="en-GB" sz="2400" dirty="0" err="1"/>
              <a:t>mengira</a:t>
            </a:r>
            <a:r>
              <a:rPr lang="en-GB" sz="2400" dirty="0"/>
              <a:t> </a:t>
            </a:r>
            <a:r>
              <a:rPr lang="en-GB" sz="2400" dirty="0" err="1"/>
              <a:t>kedudukan</a:t>
            </a:r>
            <a:r>
              <a:rPr lang="en-GB" sz="2400" dirty="0"/>
              <a:t> </a:t>
            </a:r>
            <a:r>
              <a:rPr lang="en-GB" sz="2400" dirty="0" err="1"/>
              <a:t>tanggagaji</a:t>
            </a:r>
            <a:r>
              <a:rPr lang="en-GB" sz="2400" dirty="0"/>
              <a:t> </a:t>
            </a:r>
            <a:r>
              <a:rPr lang="en-GB" sz="2400" dirty="0" err="1"/>
              <a:t>pegawai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akan</a:t>
            </a:r>
            <a:r>
              <a:rPr lang="en-GB" sz="2400" dirty="0"/>
              <a:t> </a:t>
            </a:r>
            <a:r>
              <a:rPr lang="en-GB" sz="2400" dirty="0" err="1"/>
              <a:t>diberikan</a:t>
            </a:r>
            <a:r>
              <a:rPr lang="en-GB" sz="2400" dirty="0"/>
              <a:t> </a:t>
            </a:r>
            <a:r>
              <a:rPr lang="en-GB" sz="2400" dirty="0" err="1"/>
              <a:t>kepada</a:t>
            </a:r>
            <a:r>
              <a:rPr lang="en-GB" sz="2400" dirty="0"/>
              <a:t> </a:t>
            </a:r>
            <a:r>
              <a:rPr lang="en-GB" sz="2400" dirty="0" err="1"/>
              <a:t>pegawai</a:t>
            </a:r>
            <a:r>
              <a:rPr lang="en-GB" sz="2400" dirty="0"/>
              <a:t>/</a:t>
            </a:r>
            <a:r>
              <a:rPr lang="en-GB" sz="2400" dirty="0" err="1"/>
              <a:t>kakitangan</a:t>
            </a:r>
            <a:r>
              <a:rPr lang="en-GB" sz="2400" dirty="0"/>
              <a:t> </a:t>
            </a:r>
            <a:r>
              <a:rPr lang="en-GB" sz="2400" dirty="0" err="1"/>
              <a:t>berkenaan</a:t>
            </a:r>
            <a:r>
              <a:rPr lang="en-GB" sz="2400" dirty="0"/>
              <a:t> </a:t>
            </a:r>
            <a:r>
              <a:rPr lang="en-GB" sz="2400" dirty="0" err="1"/>
              <a:t>sahaja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870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5F5A6-4115-45E6-9609-105883A18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9603"/>
            <a:ext cx="9601200" cy="1257300"/>
          </a:xfrm>
        </p:spPr>
        <p:txBody>
          <a:bodyPr/>
          <a:lstStyle/>
          <a:p>
            <a:r>
              <a:rPr lang="en-GB" sz="4400" dirty="0" err="1">
                <a:solidFill>
                  <a:srgbClr val="FFFFCC"/>
                </a:solidFill>
              </a:rPr>
              <a:t>Kemudahan-kemudahan</a:t>
            </a:r>
            <a:r>
              <a:rPr lang="en-GB" sz="4400" dirty="0">
                <a:solidFill>
                  <a:srgbClr val="FFFFCC"/>
                </a:solidFill>
              </a:rPr>
              <a:t> </a:t>
            </a:r>
            <a:br>
              <a:rPr lang="en-GB" sz="4400" dirty="0"/>
            </a:br>
            <a:r>
              <a:rPr lang="en-GB" sz="3600" dirty="0" err="1">
                <a:solidFill>
                  <a:schemeClr val="tx1"/>
                </a:solidFill>
              </a:rPr>
              <a:t>Elaun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Pelayaran</a:t>
            </a:r>
            <a:r>
              <a:rPr lang="en-GB" sz="3600" dirty="0">
                <a:solidFill>
                  <a:schemeClr val="tx1"/>
                </a:solidFill>
              </a:rPr>
              <a:t> (</a:t>
            </a:r>
            <a:r>
              <a:rPr lang="en-GB" sz="3600" dirty="0" err="1">
                <a:solidFill>
                  <a:schemeClr val="tx1"/>
                </a:solidFill>
              </a:rPr>
              <a:t>Elaun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Persinggahan</a:t>
            </a:r>
            <a:r>
              <a:rPr lang="en-GB" sz="3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0EAB6-873C-4DB0-B86A-BA721716C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3141617"/>
            <a:ext cx="9601200" cy="3060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/>
              <a:t>Dipohonkan</a:t>
            </a:r>
            <a:r>
              <a:rPr lang="en-GB" sz="2400" dirty="0"/>
              <a:t> </a:t>
            </a:r>
            <a:r>
              <a:rPr lang="en-GB" sz="2400" dirty="0" err="1"/>
              <a:t>mengikut</a:t>
            </a:r>
            <a:r>
              <a:rPr lang="en-GB" sz="2400" dirty="0"/>
              <a:t> </a:t>
            </a:r>
            <a:r>
              <a:rPr lang="en-GB" sz="2400" dirty="0" err="1"/>
              <a:t>tuntutan</a:t>
            </a:r>
            <a:r>
              <a:rPr lang="en-GB" sz="2400" dirty="0"/>
              <a:t> </a:t>
            </a:r>
            <a:r>
              <a:rPr lang="en-GB" sz="2400" dirty="0" err="1"/>
              <a:t>sebanyak</a:t>
            </a:r>
            <a:r>
              <a:rPr lang="en-GB" sz="2400" dirty="0"/>
              <a:t> $150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6570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5F5A6-4115-45E6-9609-105883A18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255" y="361322"/>
            <a:ext cx="9601200" cy="1257300"/>
          </a:xfrm>
        </p:spPr>
        <p:txBody>
          <a:bodyPr/>
          <a:lstStyle/>
          <a:p>
            <a:r>
              <a:rPr lang="en-GB" sz="4400" dirty="0" err="1">
                <a:solidFill>
                  <a:srgbClr val="FFFFCC"/>
                </a:solidFill>
              </a:rPr>
              <a:t>Kemudahan-kemudahan</a:t>
            </a:r>
            <a:r>
              <a:rPr lang="en-GB" sz="4400" dirty="0"/>
              <a:t> </a:t>
            </a:r>
            <a:br>
              <a:rPr lang="en-GB" sz="4400" dirty="0"/>
            </a:br>
            <a:r>
              <a:rPr lang="en-GB" sz="3600" dirty="0" err="1">
                <a:solidFill>
                  <a:schemeClr val="tx1"/>
                </a:solidFill>
              </a:rPr>
              <a:t>Elaun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Pengangkutan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0EAB6-873C-4DB0-B86A-BA721716C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255" y="2086287"/>
            <a:ext cx="6029227" cy="338011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dirty="0" err="1"/>
              <a:t>Bagi</a:t>
            </a:r>
            <a:r>
              <a:rPr lang="en-GB" sz="2400" dirty="0"/>
              <a:t> </a:t>
            </a:r>
            <a:r>
              <a:rPr lang="en-GB" sz="2400" dirty="0" err="1"/>
              <a:t>perjalanan</a:t>
            </a:r>
            <a:r>
              <a:rPr lang="en-GB" sz="2400" dirty="0"/>
              <a:t> </a:t>
            </a:r>
            <a:r>
              <a:rPr lang="en-GB" sz="2400" dirty="0" err="1"/>
              <a:t>dari</a:t>
            </a:r>
            <a:r>
              <a:rPr lang="en-GB" sz="2400" dirty="0"/>
              <a:t> </a:t>
            </a:r>
            <a:r>
              <a:rPr lang="en-GB" sz="2400" dirty="0" err="1"/>
              <a:t>Lapangan</a:t>
            </a:r>
            <a:r>
              <a:rPr lang="en-GB" sz="2400" dirty="0"/>
              <a:t> </a:t>
            </a:r>
            <a:r>
              <a:rPr lang="en-GB" sz="2400" dirty="0" err="1"/>
              <a:t>Terbang</a:t>
            </a:r>
            <a:r>
              <a:rPr lang="en-GB" sz="2400" dirty="0"/>
              <a:t> </a:t>
            </a:r>
            <a:r>
              <a:rPr lang="en-GB" sz="2400" dirty="0" err="1"/>
              <a:t>ke</a:t>
            </a:r>
            <a:r>
              <a:rPr lang="en-GB" sz="2400" dirty="0"/>
              <a:t> </a:t>
            </a:r>
            <a:r>
              <a:rPr lang="en-GB" sz="2400" dirty="0" err="1"/>
              <a:t>tempat</a:t>
            </a:r>
            <a:r>
              <a:rPr lang="en-GB" sz="2400" dirty="0"/>
              <a:t> </a:t>
            </a:r>
            <a:r>
              <a:rPr lang="en-GB" sz="2400" dirty="0" err="1"/>
              <a:t>pengajian</a:t>
            </a:r>
            <a:r>
              <a:rPr lang="en-GB" sz="2400" dirty="0"/>
              <a:t> </a:t>
            </a:r>
            <a:r>
              <a:rPr lang="en-GB" sz="2400" dirty="0" err="1"/>
              <a:t>semasa</a:t>
            </a:r>
            <a:r>
              <a:rPr lang="en-GB" sz="2400" dirty="0"/>
              <a:t> </a:t>
            </a:r>
            <a:r>
              <a:rPr lang="en-GB" sz="2400" dirty="0" err="1"/>
              <a:t>ketibaan</a:t>
            </a:r>
            <a:r>
              <a:rPr lang="en-GB" sz="2400" dirty="0"/>
              <a:t> di </a:t>
            </a:r>
            <a:r>
              <a:rPr lang="en-GB" sz="2400" dirty="0" err="1"/>
              <a:t>negara</a:t>
            </a:r>
            <a:r>
              <a:rPr lang="en-GB" sz="2400" dirty="0"/>
              <a:t> </a:t>
            </a:r>
            <a:r>
              <a:rPr lang="en-GB" sz="2400" dirty="0" err="1"/>
              <a:t>tempat</a:t>
            </a:r>
            <a:r>
              <a:rPr lang="en-GB" sz="2400" dirty="0"/>
              <a:t> </a:t>
            </a:r>
            <a:r>
              <a:rPr lang="en-GB" sz="2400" dirty="0" err="1"/>
              <a:t>pengajian</a:t>
            </a:r>
            <a:r>
              <a:rPr lang="en-GB" sz="2400" dirty="0"/>
              <a:t>/</a:t>
            </a:r>
            <a:r>
              <a:rPr lang="en-GB" sz="2400" dirty="0" err="1"/>
              <a:t>lapangan</a:t>
            </a:r>
            <a:r>
              <a:rPr lang="en-GB" sz="2400" dirty="0"/>
              <a:t> </a:t>
            </a:r>
            <a:r>
              <a:rPr lang="en-GB" sz="2400" dirty="0" err="1"/>
              <a:t>terbang</a:t>
            </a:r>
            <a:r>
              <a:rPr lang="en-GB" sz="2400" dirty="0"/>
              <a:t> </a:t>
            </a:r>
            <a:r>
              <a:rPr lang="en-GB" sz="2400" dirty="0" err="1"/>
              <a:t>setelah</a:t>
            </a:r>
            <a:r>
              <a:rPr lang="en-GB" sz="2400" dirty="0"/>
              <a:t> </a:t>
            </a:r>
            <a:r>
              <a:rPr lang="en-GB" sz="2400" dirty="0" err="1"/>
              <a:t>tamat</a:t>
            </a:r>
            <a:r>
              <a:rPr lang="en-GB" sz="2400" dirty="0"/>
              <a:t> </a:t>
            </a:r>
            <a:r>
              <a:rPr lang="en-GB" sz="2400" dirty="0" err="1"/>
              <a:t>pengajian</a:t>
            </a:r>
            <a:r>
              <a:rPr lang="en-GB" sz="2400" dirty="0"/>
              <a:t> </a:t>
            </a:r>
            <a:r>
              <a:rPr lang="en-GB" sz="2400" dirty="0" err="1"/>
              <a:t>dihulurkan</a:t>
            </a:r>
            <a:r>
              <a:rPr lang="en-GB" sz="2400" dirty="0"/>
              <a:t> </a:t>
            </a:r>
            <a:r>
              <a:rPr lang="en-GB" sz="2400" dirty="0" err="1"/>
              <a:t>seperti</a:t>
            </a:r>
            <a:r>
              <a:rPr lang="en-GB" sz="2400" dirty="0"/>
              <a:t> </a:t>
            </a:r>
            <a:r>
              <a:rPr lang="en-GB" sz="2400" dirty="0" err="1"/>
              <a:t>kadar</a:t>
            </a:r>
            <a:r>
              <a:rPr lang="en-GB" sz="2400" dirty="0"/>
              <a:t> di </a:t>
            </a:r>
            <a:r>
              <a:rPr lang="en-GB" sz="2400" dirty="0">
                <a:hlinkClick r:id="rId3" action="ppaction://hlinkfile"/>
              </a:rPr>
              <a:t>Lampiran 4</a:t>
            </a:r>
            <a:r>
              <a:rPr lang="en-GB" sz="2400" dirty="0"/>
              <a:t>, Surat </a:t>
            </a:r>
            <a:r>
              <a:rPr lang="en-GB" sz="2400" dirty="0" err="1"/>
              <a:t>Keliling</a:t>
            </a:r>
            <a:r>
              <a:rPr lang="en-GB" sz="2400" dirty="0"/>
              <a:t> </a:t>
            </a:r>
            <a:r>
              <a:rPr lang="en-GB" sz="2400" dirty="0" err="1"/>
              <a:t>berkenaan</a:t>
            </a:r>
            <a:endParaRPr lang="en-GB" sz="2400" dirty="0"/>
          </a:p>
          <a:p>
            <a:pPr marL="0" indent="0">
              <a:lnSpc>
                <a:spcPct val="150000"/>
              </a:lnSpc>
              <a:buNone/>
            </a:pPr>
            <a:endParaRPr lang="en-GB" sz="2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949A473-466B-47CC-A653-7EA2E6621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621324"/>
              </p:ext>
            </p:extLst>
          </p:nvPr>
        </p:nvGraphicFramePr>
        <p:xfrm>
          <a:off x="7871381" y="1"/>
          <a:ext cx="4320619" cy="6857998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028754">
                  <a:extLst>
                    <a:ext uri="{9D8B030D-6E8A-4147-A177-3AD203B41FA5}">
                      <a16:colId xmlns:a16="http://schemas.microsoft.com/office/drawing/2014/main" val="237550268"/>
                    </a:ext>
                  </a:extLst>
                </a:gridCol>
                <a:gridCol w="1291865">
                  <a:extLst>
                    <a:ext uri="{9D8B030D-6E8A-4147-A177-3AD203B41FA5}">
                      <a16:colId xmlns:a16="http://schemas.microsoft.com/office/drawing/2014/main" val="1109105128"/>
                    </a:ext>
                  </a:extLst>
                </a:gridCol>
              </a:tblGrid>
              <a:tr h="634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NEGERI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1035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KADAR (B$)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5439208"/>
                  </a:ext>
                </a:extLst>
              </a:tr>
              <a:tr h="296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AFGHANISTAN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0651976"/>
                  </a:ext>
                </a:extLst>
              </a:tr>
              <a:tr h="296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ALBANIA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4564495"/>
                  </a:ext>
                </a:extLst>
              </a:tr>
              <a:tr h="296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ALGERIA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5560663"/>
                  </a:ext>
                </a:extLst>
              </a:tr>
              <a:tr h="296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AMERICAN SAMOA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9675232"/>
                  </a:ext>
                </a:extLst>
              </a:tr>
              <a:tr h="296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ANGOLA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337323"/>
                  </a:ext>
                </a:extLst>
              </a:tr>
              <a:tr h="296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ANTIGUA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7938769"/>
                  </a:ext>
                </a:extLst>
              </a:tr>
              <a:tr h="296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ARGENTINA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6904867"/>
                  </a:ext>
                </a:extLst>
              </a:tr>
              <a:tr h="296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ARMENIA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6255127"/>
                  </a:ext>
                </a:extLst>
              </a:tr>
              <a:tr h="296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AUSTRALIA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3792571"/>
                  </a:ext>
                </a:extLst>
              </a:tr>
              <a:tr h="296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AUSTRIA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1646742"/>
                  </a:ext>
                </a:extLst>
              </a:tr>
              <a:tr h="296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AZERBAIZAN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4245757"/>
                  </a:ext>
                </a:extLst>
              </a:tr>
              <a:tr h="296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BAHAMAS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4587480"/>
                  </a:ext>
                </a:extLst>
              </a:tr>
              <a:tr h="296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BAHRAIN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3000823"/>
                  </a:ext>
                </a:extLst>
              </a:tr>
              <a:tr h="296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BANGLADESH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9234444"/>
                  </a:ext>
                </a:extLst>
              </a:tr>
              <a:tr h="296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BARBADOS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617427"/>
                  </a:ext>
                </a:extLst>
              </a:tr>
              <a:tr h="296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BARBUDA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3714829"/>
                  </a:ext>
                </a:extLst>
              </a:tr>
              <a:tr h="296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BELARUS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1598855"/>
                  </a:ext>
                </a:extLst>
              </a:tr>
              <a:tr h="296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BELGIUM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6612038"/>
                  </a:ext>
                </a:extLst>
              </a:tr>
              <a:tr h="296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BELIZE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6805680"/>
                  </a:ext>
                </a:extLst>
              </a:tr>
              <a:tr h="296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BENIN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1762644"/>
                  </a:ext>
                </a:extLst>
              </a:tr>
              <a:tr h="296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BERMUDA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200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8903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39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74003"/>
            <a:ext cx="9993086" cy="1257300"/>
          </a:xfrm>
        </p:spPr>
        <p:txBody>
          <a:bodyPr anchor="ctr"/>
          <a:lstStyle/>
          <a:p>
            <a:r>
              <a:rPr lang="en-US" dirty="0" err="1">
                <a:solidFill>
                  <a:srgbClr val="FFFFCC"/>
                </a:solidFill>
              </a:rPr>
              <a:t>Kemudahan-kemudahan</a:t>
            </a:r>
            <a:br>
              <a:rPr lang="en-US" dirty="0"/>
            </a:br>
            <a:r>
              <a:rPr lang="en-US" sz="2800" dirty="0" err="1">
                <a:solidFill>
                  <a:schemeClr val="tx1"/>
                </a:solidFill>
              </a:rPr>
              <a:t>Penghantaran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Balik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Barang-Barang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Peribadi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95399" y="2424637"/>
            <a:ext cx="9742715" cy="136927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 err="1"/>
              <a:t>Penghantaran</a:t>
            </a:r>
            <a:r>
              <a:rPr lang="en-US" sz="2400" dirty="0"/>
              <a:t> </a:t>
            </a:r>
            <a:r>
              <a:rPr lang="en-US" sz="2400" dirty="0" err="1"/>
              <a:t>balik</a:t>
            </a:r>
            <a:r>
              <a:rPr lang="en-US" sz="2400" dirty="0"/>
              <a:t> </a:t>
            </a:r>
            <a:r>
              <a:rPr lang="en-US" sz="2400" dirty="0" err="1"/>
              <a:t>barang-barang</a:t>
            </a:r>
            <a:r>
              <a:rPr lang="en-US" sz="2400" dirty="0"/>
              <a:t> </a:t>
            </a:r>
            <a:r>
              <a:rPr lang="en-US" sz="2400" dirty="0" err="1"/>
              <a:t>peribadi</a:t>
            </a:r>
            <a:r>
              <a:rPr lang="en-US" sz="2400" dirty="0"/>
              <a:t> </a:t>
            </a:r>
            <a:r>
              <a:rPr lang="en-US" sz="2400" dirty="0" err="1"/>
              <a:t>diselaraskan</a:t>
            </a:r>
            <a:r>
              <a:rPr lang="en-US" sz="2400" dirty="0"/>
              <a:t> di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peringkat</a:t>
            </a:r>
            <a:r>
              <a:rPr lang="en-US" sz="2400" dirty="0"/>
              <a:t> </a:t>
            </a:r>
            <a:r>
              <a:rPr lang="en-US" sz="2400" dirty="0" err="1"/>
              <a:t>pegawai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kakitangan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kadar</a:t>
            </a:r>
            <a:r>
              <a:rPr lang="en-US" sz="2400" dirty="0"/>
              <a:t> </a:t>
            </a:r>
            <a:r>
              <a:rPr lang="en-US" sz="2400" b="1" u="sng" dirty="0" err="1"/>
              <a:t>tidak</a:t>
            </a:r>
            <a:r>
              <a:rPr lang="en-US" sz="2400" b="1" u="sng" dirty="0"/>
              <a:t> </a:t>
            </a:r>
            <a:r>
              <a:rPr lang="en-US" sz="2400" b="1" u="sng" dirty="0" err="1"/>
              <a:t>melebihi</a:t>
            </a:r>
            <a:r>
              <a:rPr lang="en-US" sz="2400" b="1" u="sng" dirty="0"/>
              <a:t> B$1000 </a:t>
            </a:r>
            <a:r>
              <a:rPr lang="en-US" sz="2400" b="1" u="sng" dirty="0" err="1"/>
              <a:t>seorang</a:t>
            </a:r>
            <a:r>
              <a:rPr lang="en-US" sz="2400" b="1" u="sng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menamatkan</a:t>
            </a:r>
            <a:r>
              <a:rPr lang="en-US" sz="2400" dirty="0"/>
              <a:t> program </a:t>
            </a:r>
            <a:r>
              <a:rPr lang="en-US" sz="2400" dirty="0" err="1"/>
              <a:t>latihan</a:t>
            </a:r>
            <a:r>
              <a:rPr lang="en-US" sz="2400" dirty="0"/>
              <a:t>/</a:t>
            </a:r>
            <a:r>
              <a:rPr lang="en-US" sz="2400" dirty="0" err="1"/>
              <a:t>kursus</a:t>
            </a:r>
            <a:r>
              <a:rPr lang="en-US" sz="2400" dirty="0"/>
              <a:t>/</a:t>
            </a:r>
            <a:r>
              <a:rPr lang="en-US" sz="2400" dirty="0" err="1"/>
              <a:t>pengajian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339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CC"/>
                </a:solidFill>
              </a:rPr>
              <a:t>Tarikh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Kuatkuasa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9601200" cy="12073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Tarikh</a:t>
            </a:r>
            <a:r>
              <a:rPr lang="en-US" sz="2400" dirty="0"/>
              <a:t> </a:t>
            </a:r>
            <a:r>
              <a:rPr lang="en-US" sz="2400" dirty="0" err="1"/>
              <a:t>Kuatkuasa</a:t>
            </a:r>
            <a:r>
              <a:rPr lang="en-US" sz="2400" dirty="0"/>
              <a:t> Surat </a:t>
            </a:r>
            <a:r>
              <a:rPr lang="en-US" sz="2400" dirty="0" err="1"/>
              <a:t>Keliling</a:t>
            </a:r>
            <a:r>
              <a:rPr lang="en-US" sz="2400" dirty="0"/>
              <a:t> </a:t>
            </a:r>
            <a:r>
              <a:rPr lang="en-US" sz="2400" dirty="0" err="1"/>
              <a:t>mulai</a:t>
            </a:r>
            <a:r>
              <a:rPr lang="en-US" sz="2400" dirty="0"/>
              <a:t> 1hb Jun 2017.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Peraturan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dikhususkan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permohonan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sahaja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Dikuatkuasakan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permohonan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</a:t>
            </a:r>
            <a:r>
              <a:rPr lang="en-US" sz="2400" dirty="0" err="1"/>
              <a:t>akademik</a:t>
            </a:r>
            <a:r>
              <a:rPr lang="en-US" sz="2400" dirty="0"/>
              <a:t> 2017/2018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seterusnya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33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37C3D-EC56-43AA-A372-6F56CA302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FFCC"/>
                </a:solidFill>
              </a:rPr>
              <a:t>Tatacara</a:t>
            </a:r>
            <a:r>
              <a:rPr lang="en-GB" dirty="0">
                <a:solidFill>
                  <a:srgbClr val="FFFFCC"/>
                </a:solidFill>
              </a:rPr>
              <a:t> </a:t>
            </a:r>
            <a:r>
              <a:rPr lang="en-GB" dirty="0" err="1">
                <a:solidFill>
                  <a:srgbClr val="FFFFCC"/>
                </a:solidFill>
              </a:rPr>
              <a:t>Permohonan</a:t>
            </a:r>
            <a:endParaRPr lang="en-GB" dirty="0">
              <a:solidFill>
                <a:srgbClr val="FFFFC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40FA2C-FBE6-431C-A893-5C7428158E7E}"/>
              </a:ext>
            </a:extLst>
          </p:cNvPr>
          <p:cNvSpPr txBox="1"/>
          <p:nvPr/>
        </p:nvSpPr>
        <p:spPr>
          <a:xfrm>
            <a:off x="1366887" y="1827049"/>
            <a:ext cx="104731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b="1" u="sng" dirty="0" err="1"/>
              <a:t>Tatacara</a:t>
            </a:r>
            <a:r>
              <a:rPr lang="en-GB" sz="2400" b="1" u="sng" dirty="0"/>
              <a:t> </a:t>
            </a:r>
            <a:r>
              <a:rPr lang="en-GB" sz="2400" b="1" u="sng" dirty="0" err="1"/>
              <a:t>Membenarkan</a:t>
            </a:r>
            <a:endParaRPr lang="en-GB" sz="2400" b="1" u="sng" dirty="0"/>
          </a:p>
          <a:p>
            <a:pPr>
              <a:lnSpc>
                <a:spcPct val="150000"/>
              </a:lnSpc>
            </a:pPr>
            <a:r>
              <a:rPr lang="en-GB" sz="2400" b="1" dirty="0"/>
              <a:t>Surat </a:t>
            </a:r>
            <a:r>
              <a:rPr lang="en-GB" sz="2400" b="1" dirty="0" err="1"/>
              <a:t>Keliling</a:t>
            </a:r>
            <a:r>
              <a:rPr lang="en-GB" sz="2400" b="1" dirty="0"/>
              <a:t> </a:t>
            </a:r>
            <a:r>
              <a:rPr lang="en-GB" sz="2400" b="1" dirty="0" err="1"/>
              <a:t>Jabatan</a:t>
            </a:r>
            <a:r>
              <a:rPr lang="en-GB" sz="2400" b="1" dirty="0"/>
              <a:t> Perdana Menteri </a:t>
            </a:r>
            <a:r>
              <a:rPr lang="en-GB" sz="2400" b="1" dirty="0" err="1"/>
              <a:t>Bil</a:t>
            </a:r>
            <a:r>
              <a:rPr lang="en-GB" sz="2400" b="1" dirty="0"/>
              <a:t>: 06/2015 </a:t>
            </a:r>
            <a:r>
              <a:rPr lang="en-GB" sz="2400" b="1" dirty="0" err="1"/>
              <a:t>mengenai</a:t>
            </a:r>
            <a:r>
              <a:rPr lang="en-GB" sz="2400" b="1" dirty="0"/>
              <a:t> </a:t>
            </a:r>
            <a:r>
              <a:rPr lang="en-GB" sz="2400" b="1" dirty="0" err="1"/>
              <a:t>tatacara</a:t>
            </a:r>
            <a:r>
              <a:rPr lang="en-GB" sz="2400" b="1" dirty="0"/>
              <a:t> </a:t>
            </a:r>
            <a:r>
              <a:rPr lang="en-GB" sz="2400" b="1" dirty="0" err="1"/>
              <a:t>membenarkan</a:t>
            </a:r>
            <a:r>
              <a:rPr lang="en-GB" sz="2400" b="1" dirty="0"/>
              <a:t> </a:t>
            </a:r>
            <a:r>
              <a:rPr lang="en-GB" sz="2400" b="1" dirty="0" err="1"/>
              <a:t>bagi</a:t>
            </a:r>
            <a:r>
              <a:rPr lang="en-GB" sz="2400" b="1" dirty="0"/>
              <a:t> </a:t>
            </a:r>
            <a:r>
              <a:rPr lang="en-GB" sz="2400" b="1" dirty="0" err="1"/>
              <a:t>pegawai</a:t>
            </a:r>
            <a:r>
              <a:rPr lang="en-GB" sz="2400" b="1" dirty="0"/>
              <a:t>/</a:t>
            </a:r>
            <a:r>
              <a:rPr lang="en-GB" sz="2400" b="1" dirty="0" err="1"/>
              <a:t>kakitangan</a:t>
            </a:r>
            <a:r>
              <a:rPr lang="en-GB" sz="2400" b="1" dirty="0"/>
              <a:t> </a:t>
            </a:r>
            <a:r>
              <a:rPr lang="en-GB" sz="2400" b="1" dirty="0" err="1"/>
              <a:t>mengikuti</a:t>
            </a:r>
            <a:r>
              <a:rPr lang="en-GB" sz="2400" b="1" dirty="0"/>
              <a:t> program </a:t>
            </a:r>
            <a:r>
              <a:rPr lang="en-GB" sz="2400" b="1" dirty="0" err="1"/>
              <a:t>latihan</a:t>
            </a:r>
            <a:r>
              <a:rPr lang="en-GB" sz="2400" b="1" dirty="0"/>
              <a:t> </a:t>
            </a:r>
            <a:r>
              <a:rPr lang="en-GB" sz="2400" b="1" dirty="0" err="1"/>
              <a:t>jangka</a:t>
            </a:r>
            <a:r>
              <a:rPr lang="en-GB" sz="2400" b="1" dirty="0"/>
              <a:t> </a:t>
            </a:r>
            <a:r>
              <a:rPr lang="en-GB" sz="2400" b="1" dirty="0" err="1"/>
              <a:t>panjang</a:t>
            </a:r>
            <a:r>
              <a:rPr lang="en-GB" sz="2400" b="1" dirty="0"/>
              <a:t> </a:t>
            </a:r>
            <a:r>
              <a:rPr lang="en-GB" sz="2400" b="1" dirty="0" err="1"/>
              <a:t>dan</a:t>
            </a:r>
            <a:r>
              <a:rPr lang="en-GB" sz="2400" b="1" dirty="0"/>
              <a:t> program yang </a:t>
            </a:r>
            <a:r>
              <a:rPr lang="en-GB" sz="2400" b="1" dirty="0" err="1"/>
              <a:t>ditaja</a:t>
            </a:r>
            <a:r>
              <a:rPr lang="en-GB" sz="2400" b="1" dirty="0"/>
              <a:t> </a:t>
            </a:r>
            <a:r>
              <a:rPr lang="en-GB" sz="2400" b="1" dirty="0" err="1"/>
              <a:t>oleh</a:t>
            </a:r>
            <a:r>
              <a:rPr lang="en-GB" sz="2400" b="1" dirty="0"/>
              <a:t> </a:t>
            </a:r>
            <a:r>
              <a:rPr lang="en-GB" sz="2400" b="1" dirty="0" err="1"/>
              <a:t>pihak</a:t>
            </a:r>
            <a:r>
              <a:rPr lang="en-GB" sz="2400" b="1" dirty="0"/>
              <a:t> </a:t>
            </a:r>
            <a:r>
              <a:rPr lang="en-GB" sz="2400" b="1" dirty="0" err="1"/>
              <a:t>penganjur</a:t>
            </a:r>
            <a:r>
              <a:rPr lang="en-GB" sz="2400" b="1" dirty="0"/>
              <a:t> </a:t>
            </a:r>
            <a:r>
              <a:rPr lang="en-GB" sz="2400" b="1" dirty="0" err="1"/>
              <a:t>atau</a:t>
            </a:r>
            <a:r>
              <a:rPr lang="en-GB" sz="2400" b="1" dirty="0"/>
              <a:t> </a:t>
            </a:r>
            <a:r>
              <a:rPr lang="en-GB" sz="2400" b="1" dirty="0" err="1"/>
              <a:t>badan</a:t>
            </a:r>
            <a:r>
              <a:rPr lang="en-GB" sz="2400" b="1" dirty="0"/>
              <a:t> </a:t>
            </a:r>
            <a:r>
              <a:rPr lang="en-GB" sz="2400" b="1" dirty="0" err="1"/>
              <a:t>lainnya</a:t>
            </a:r>
            <a:r>
              <a:rPr lang="en-GB" sz="2400" b="1" dirty="0"/>
              <a:t>.</a:t>
            </a:r>
          </a:p>
          <a:p>
            <a:pPr>
              <a:lnSpc>
                <a:spcPct val="150000"/>
              </a:lnSpc>
            </a:pPr>
            <a:endParaRPr lang="en-GB" sz="2400" b="1" u="sng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b="1" u="sng" dirty="0" err="1"/>
              <a:t>Tatacara</a:t>
            </a:r>
            <a:r>
              <a:rPr lang="en-GB" sz="2400" b="1" u="sng" dirty="0"/>
              <a:t> </a:t>
            </a:r>
            <a:r>
              <a:rPr lang="en-GB" sz="2400" b="1" u="sng" dirty="0" err="1"/>
              <a:t>Permohonan</a:t>
            </a:r>
            <a:endParaRPr lang="en-GB" sz="2400" b="1" u="sng" dirty="0"/>
          </a:p>
          <a:p>
            <a:pPr>
              <a:lnSpc>
                <a:spcPct val="150000"/>
              </a:lnSpc>
            </a:pPr>
            <a:r>
              <a:rPr lang="en-GB" sz="2400" b="1" dirty="0"/>
              <a:t>Surat </a:t>
            </a:r>
            <a:r>
              <a:rPr lang="en-GB" sz="2400" b="1" dirty="0" err="1"/>
              <a:t>Pemberitahuan</a:t>
            </a:r>
            <a:r>
              <a:rPr lang="en-GB" sz="2400" b="1" dirty="0"/>
              <a:t> </a:t>
            </a:r>
            <a:r>
              <a:rPr lang="en-GB" sz="2400" b="1" dirty="0" err="1"/>
              <a:t>Jabatan</a:t>
            </a:r>
            <a:r>
              <a:rPr lang="en-GB" sz="2400" b="1" dirty="0"/>
              <a:t> </a:t>
            </a:r>
            <a:r>
              <a:rPr lang="en-GB" sz="2400" b="1" dirty="0" err="1"/>
              <a:t>Perkhidmatan</a:t>
            </a:r>
            <a:r>
              <a:rPr lang="en-GB" sz="2400" b="1" dirty="0"/>
              <a:t> </a:t>
            </a:r>
            <a:r>
              <a:rPr lang="en-GB" sz="2400" b="1" dirty="0" err="1"/>
              <a:t>Awam</a:t>
            </a:r>
            <a:r>
              <a:rPr lang="en-GB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90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848F2-2922-4816-BD9E-233E8E34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FFCC"/>
                </a:solidFill>
              </a:rPr>
              <a:t>Bagi</a:t>
            </a:r>
            <a:r>
              <a:rPr lang="en-GB" dirty="0">
                <a:solidFill>
                  <a:srgbClr val="FFFFCC"/>
                </a:solidFill>
              </a:rPr>
              <a:t> </a:t>
            </a:r>
            <a:r>
              <a:rPr lang="en-GB" dirty="0" err="1">
                <a:solidFill>
                  <a:srgbClr val="FFFFCC"/>
                </a:solidFill>
              </a:rPr>
              <a:t>keterangan</a:t>
            </a:r>
            <a:r>
              <a:rPr lang="en-GB" dirty="0">
                <a:solidFill>
                  <a:srgbClr val="FFFFCC"/>
                </a:solidFill>
              </a:rPr>
              <a:t> </a:t>
            </a:r>
            <a:r>
              <a:rPr lang="en-GB" dirty="0" err="1">
                <a:solidFill>
                  <a:srgbClr val="FFFFCC"/>
                </a:solidFill>
              </a:rPr>
              <a:t>lanjut</a:t>
            </a:r>
            <a:r>
              <a:rPr lang="en-GB" dirty="0">
                <a:solidFill>
                  <a:srgbClr val="FFFFCC"/>
                </a:solidFill>
              </a:rPr>
              <a:t>, </a:t>
            </a:r>
            <a:r>
              <a:rPr lang="en-GB" dirty="0" err="1">
                <a:solidFill>
                  <a:srgbClr val="FFFFCC"/>
                </a:solidFill>
              </a:rPr>
              <a:t>sila</a:t>
            </a:r>
            <a:r>
              <a:rPr lang="en-GB" dirty="0">
                <a:solidFill>
                  <a:srgbClr val="FFFFCC"/>
                </a:solidFill>
              </a:rPr>
              <a:t> </a:t>
            </a:r>
            <a:r>
              <a:rPr lang="en-GB" dirty="0" err="1">
                <a:solidFill>
                  <a:srgbClr val="FFFFCC"/>
                </a:solidFill>
              </a:rPr>
              <a:t>berhubung</a:t>
            </a:r>
            <a:r>
              <a:rPr lang="en-GB" dirty="0">
                <a:solidFill>
                  <a:srgbClr val="FFFFCC"/>
                </a:solidFill>
              </a:rPr>
              <a:t> </a:t>
            </a:r>
            <a:r>
              <a:rPr lang="en-GB" dirty="0" err="1">
                <a:solidFill>
                  <a:srgbClr val="FFFFCC"/>
                </a:solidFill>
              </a:rPr>
              <a:t>terus</a:t>
            </a:r>
            <a:r>
              <a:rPr lang="en-GB" dirty="0">
                <a:solidFill>
                  <a:srgbClr val="FFFFCC"/>
                </a:solidFill>
              </a:rPr>
              <a:t> </a:t>
            </a:r>
            <a:r>
              <a:rPr lang="en-GB" dirty="0" err="1">
                <a:solidFill>
                  <a:srgbClr val="FFFFCC"/>
                </a:solidFill>
              </a:rPr>
              <a:t>kepada</a:t>
            </a:r>
            <a:r>
              <a:rPr lang="en-GB" dirty="0">
                <a:solidFill>
                  <a:srgbClr val="FFFFCC"/>
                </a:solidFill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41EF1B-4851-40F8-9D7D-9E3ED5B4C75F}"/>
              </a:ext>
            </a:extLst>
          </p:cNvPr>
          <p:cNvSpPr txBox="1"/>
          <p:nvPr/>
        </p:nvSpPr>
        <p:spPr>
          <a:xfrm flipH="1">
            <a:off x="2233747" y="2199894"/>
            <a:ext cx="7040882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/>
              <a:t>Unit </a:t>
            </a:r>
            <a:r>
              <a:rPr lang="en-GB" sz="2400" dirty="0" err="1"/>
              <a:t>Pengurusan</a:t>
            </a:r>
            <a:r>
              <a:rPr lang="en-GB" sz="2400" dirty="0"/>
              <a:t> </a:t>
            </a:r>
            <a:r>
              <a:rPr lang="en-GB" sz="2400" dirty="0" err="1"/>
              <a:t>Latihan</a:t>
            </a:r>
            <a:r>
              <a:rPr lang="en-GB" sz="2400" dirty="0"/>
              <a:t> </a:t>
            </a:r>
            <a:r>
              <a:rPr lang="en-GB" sz="2400" dirty="0" err="1"/>
              <a:t>Dalam</a:t>
            </a:r>
            <a:r>
              <a:rPr lang="en-GB" sz="2400" dirty="0"/>
              <a:t> </a:t>
            </a:r>
            <a:r>
              <a:rPr lang="en-GB" sz="2400" dirty="0" err="1"/>
              <a:t>Perkhidmatan</a:t>
            </a:r>
            <a:r>
              <a:rPr lang="en-GB" sz="2400" dirty="0"/>
              <a:t>, </a:t>
            </a:r>
          </a:p>
          <a:p>
            <a:pPr algn="ctr">
              <a:lnSpc>
                <a:spcPct val="150000"/>
              </a:lnSpc>
            </a:pPr>
            <a:r>
              <a:rPr lang="en-GB" sz="2400" dirty="0" err="1"/>
              <a:t>Bahagian</a:t>
            </a:r>
            <a:r>
              <a:rPr lang="en-GB" sz="2400" dirty="0"/>
              <a:t> </a:t>
            </a:r>
            <a:r>
              <a:rPr lang="en-GB" sz="2400" dirty="0" err="1"/>
              <a:t>Keanggotaan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Pentadbiran</a:t>
            </a:r>
            <a:r>
              <a:rPr lang="en-GB" sz="2400" dirty="0"/>
              <a:t> </a:t>
            </a:r>
            <a:r>
              <a:rPr lang="en-GB" sz="2400" dirty="0" err="1"/>
              <a:t>Latihan</a:t>
            </a:r>
            <a:endParaRPr lang="en-GB" sz="2400" dirty="0"/>
          </a:p>
          <a:p>
            <a:pPr algn="ctr">
              <a:lnSpc>
                <a:spcPct val="150000"/>
              </a:lnSpc>
            </a:pPr>
            <a:r>
              <a:rPr lang="en-GB" sz="2400" dirty="0" err="1"/>
              <a:t>Jabatan</a:t>
            </a:r>
            <a:r>
              <a:rPr lang="en-GB" sz="2400" dirty="0"/>
              <a:t> </a:t>
            </a:r>
            <a:r>
              <a:rPr lang="en-GB" sz="2400" dirty="0" err="1"/>
              <a:t>Perkhidmatan</a:t>
            </a:r>
            <a:r>
              <a:rPr lang="en-GB" sz="2400" dirty="0"/>
              <a:t> </a:t>
            </a:r>
            <a:r>
              <a:rPr lang="en-GB" sz="2400" dirty="0" err="1"/>
              <a:t>Awam</a:t>
            </a:r>
            <a:endParaRPr lang="en-GB" sz="2400" dirty="0"/>
          </a:p>
          <a:p>
            <a:pPr algn="ctr">
              <a:lnSpc>
                <a:spcPct val="150000"/>
              </a:lnSpc>
            </a:pPr>
            <a:endParaRPr lang="en-GB" sz="2400" dirty="0"/>
          </a:p>
          <a:p>
            <a:pPr algn="ctr">
              <a:lnSpc>
                <a:spcPct val="150000"/>
              </a:lnSpc>
            </a:pPr>
            <a:r>
              <a:rPr lang="en-GB" sz="2400" dirty="0"/>
              <a:t>Tel#: 2383413</a:t>
            </a:r>
          </a:p>
          <a:p>
            <a:pPr algn="ctr">
              <a:lnSpc>
                <a:spcPct val="150000"/>
              </a:lnSpc>
            </a:pPr>
            <a:r>
              <a:rPr lang="en-GB" sz="2400" dirty="0" err="1"/>
              <a:t>Emel</a:t>
            </a:r>
            <a:r>
              <a:rPr lang="en-GB" sz="2400" dirty="0"/>
              <a:t>: info.ldp@psd.gov.bn</a:t>
            </a:r>
          </a:p>
        </p:txBody>
      </p:sp>
    </p:spTree>
    <p:extLst>
      <p:ext uri="{BB962C8B-B14F-4D97-AF65-F5344CB8AC3E}">
        <p14:creationId xmlns:p14="http://schemas.microsoft.com/office/powerpoint/2010/main" val="267098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CC"/>
                </a:solidFill>
              </a:rPr>
              <a:t>Sesi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Soal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Jawab</a:t>
            </a:r>
            <a:endParaRPr lang="en-US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7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5B22E-DD05-4450-95BF-47A38F186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05510"/>
            <a:ext cx="9601200" cy="1257300"/>
          </a:xfrm>
        </p:spPr>
        <p:txBody>
          <a:bodyPr/>
          <a:lstStyle/>
          <a:p>
            <a:r>
              <a:rPr lang="en-GB" dirty="0" err="1">
                <a:solidFill>
                  <a:srgbClr val="FFFFCC"/>
                </a:solidFill>
              </a:rPr>
              <a:t>Objektif</a:t>
            </a:r>
            <a:r>
              <a:rPr lang="en-GB" dirty="0">
                <a:solidFill>
                  <a:srgbClr val="FFFFCC"/>
                </a:solidFill>
              </a:rPr>
              <a:t> </a:t>
            </a:r>
            <a:r>
              <a:rPr lang="en-GB" dirty="0" err="1">
                <a:solidFill>
                  <a:srgbClr val="FFFFCC"/>
                </a:solidFill>
              </a:rPr>
              <a:t>Pindaan</a:t>
            </a:r>
            <a:r>
              <a:rPr lang="en-GB" dirty="0">
                <a:solidFill>
                  <a:srgbClr val="FFFFCC"/>
                </a:solidFill>
              </a:rPr>
              <a:t>/</a:t>
            </a:r>
            <a:r>
              <a:rPr lang="en-GB" dirty="0" err="1">
                <a:solidFill>
                  <a:srgbClr val="FFFFCC"/>
                </a:solidFill>
              </a:rPr>
              <a:t>Perubahan</a:t>
            </a:r>
            <a:r>
              <a:rPr lang="en-GB" dirty="0">
                <a:solidFill>
                  <a:srgbClr val="FFFFCC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8C2315-1609-4B29-8A16-CBAB63990891}"/>
              </a:ext>
            </a:extLst>
          </p:cNvPr>
          <p:cNvSpPr txBox="1"/>
          <p:nvPr/>
        </p:nvSpPr>
        <p:spPr>
          <a:xfrm>
            <a:off x="839620" y="1749286"/>
            <a:ext cx="105127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mendokong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 Kerajaan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perbelanjaan</a:t>
            </a:r>
            <a:r>
              <a:rPr lang="en-US" sz="2400" dirty="0"/>
              <a:t> yang </a:t>
            </a:r>
            <a:r>
              <a:rPr lang="en-US" sz="2400" dirty="0" err="1"/>
              <a:t>berhemah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kos</a:t>
            </a:r>
            <a:r>
              <a:rPr lang="en-US" sz="2400" dirty="0"/>
              <a:t> </a:t>
            </a:r>
            <a:r>
              <a:rPr lang="en-US" sz="2400" dirty="0" err="1"/>
              <a:t>perbelanjaan</a:t>
            </a:r>
            <a:r>
              <a:rPr lang="en-US" sz="2400" dirty="0"/>
              <a:t> </a:t>
            </a:r>
            <a:r>
              <a:rPr lang="en-US" sz="2400" dirty="0" err="1"/>
              <a:t>pembangunan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berkesan</a:t>
            </a:r>
            <a:r>
              <a:rPr lang="en-US" sz="2400" dirty="0"/>
              <a:t>;</a:t>
            </a:r>
            <a:endParaRPr lang="en-GB" sz="2400" dirty="0"/>
          </a:p>
          <a:p>
            <a:pPr algn="just"/>
            <a:endParaRPr lang="en-GB" sz="24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2400" dirty="0" err="1"/>
              <a:t>Bagi</a:t>
            </a:r>
            <a:r>
              <a:rPr lang="en-GB" sz="2400" dirty="0"/>
              <a:t> </a:t>
            </a:r>
            <a:r>
              <a:rPr lang="en-GB" sz="2400" dirty="0" err="1"/>
              <a:t>memastikan</a:t>
            </a:r>
            <a:r>
              <a:rPr lang="en-GB" sz="2400" dirty="0"/>
              <a:t> </a:t>
            </a:r>
            <a:r>
              <a:rPr lang="en-GB" sz="2400" dirty="0" err="1"/>
              <a:t>permohonan</a:t>
            </a:r>
            <a:r>
              <a:rPr lang="en-GB" sz="2400" dirty="0"/>
              <a:t> LDPSL </a:t>
            </a:r>
            <a:r>
              <a:rPr lang="en-GB" sz="2400" dirty="0" err="1"/>
              <a:t>adalah</a:t>
            </a:r>
            <a:r>
              <a:rPr lang="en-GB" sz="2400" dirty="0"/>
              <a:t> </a:t>
            </a:r>
            <a:r>
              <a:rPr lang="en-GB" sz="2400" dirty="0" err="1"/>
              <a:t>selaras</a:t>
            </a:r>
            <a:r>
              <a:rPr lang="en-GB" sz="2400" dirty="0"/>
              <a:t> </a:t>
            </a:r>
            <a:r>
              <a:rPr lang="en-GB" sz="2400" dirty="0" err="1"/>
              <a:t>dengan</a:t>
            </a:r>
            <a:r>
              <a:rPr lang="en-GB" sz="2400" dirty="0"/>
              <a:t> </a:t>
            </a:r>
            <a:r>
              <a:rPr lang="en-GB" sz="2400" dirty="0" err="1"/>
              <a:t>perancangan</a:t>
            </a:r>
            <a:r>
              <a:rPr lang="en-GB" sz="2400" dirty="0"/>
              <a:t> </a:t>
            </a:r>
            <a:r>
              <a:rPr lang="en-GB" sz="2400" dirty="0" err="1"/>
              <a:t>strategik</a:t>
            </a:r>
            <a:r>
              <a:rPr lang="en-GB" sz="2400" dirty="0"/>
              <a:t> Kementerian/</a:t>
            </a:r>
            <a:r>
              <a:rPr lang="en-GB" sz="2400" dirty="0" err="1"/>
              <a:t>Jabatan</a:t>
            </a:r>
            <a:r>
              <a:rPr lang="en-GB" sz="2400" dirty="0"/>
              <a:t> </a:t>
            </a:r>
            <a:r>
              <a:rPr lang="en-GB" sz="2400" dirty="0" err="1"/>
              <a:t>dengan</a:t>
            </a:r>
            <a:r>
              <a:rPr lang="en-GB" sz="2400" dirty="0"/>
              <a:t> </a:t>
            </a:r>
            <a:r>
              <a:rPr lang="en-GB" sz="2400" dirty="0" err="1"/>
              <a:t>mengambilkira</a:t>
            </a:r>
            <a:r>
              <a:rPr lang="en-GB" sz="2400" dirty="0"/>
              <a:t> </a:t>
            </a:r>
            <a:r>
              <a:rPr lang="en-GB" sz="2400" dirty="0" err="1"/>
              <a:t>perancangan</a:t>
            </a:r>
            <a:r>
              <a:rPr lang="en-GB" sz="2400" dirty="0"/>
              <a:t> </a:t>
            </a:r>
            <a:r>
              <a:rPr lang="en-GB" sz="2400" dirty="0" err="1"/>
              <a:t>penggantian</a:t>
            </a:r>
            <a:r>
              <a:rPr lang="en-GB" sz="2400" dirty="0"/>
              <a:t> (</a:t>
            </a:r>
            <a:r>
              <a:rPr lang="en-GB" sz="2400" i="1" dirty="0"/>
              <a:t>Succession Planning</a:t>
            </a:r>
            <a:r>
              <a:rPr lang="en-GB" sz="2400" dirty="0"/>
              <a:t>);</a:t>
            </a:r>
          </a:p>
          <a:p>
            <a:pPr algn="just"/>
            <a:endParaRPr lang="en-GB" sz="24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mengemaskinikan</a:t>
            </a:r>
            <a:r>
              <a:rPr lang="en-US" sz="2400" dirty="0"/>
              <a:t> </a:t>
            </a:r>
            <a:r>
              <a:rPr lang="en-US" sz="2400" dirty="0" err="1"/>
              <a:t>syarat-syarat</a:t>
            </a:r>
            <a:r>
              <a:rPr lang="en-US" sz="2400" dirty="0"/>
              <a:t> LDPSL; </a:t>
            </a:r>
            <a:r>
              <a:rPr lang="en-US" sz="2400" dirty="0" err="1"/>
              <a:t>dan</a:t>
            </a:r>
            <a:r>
              <a:rPr lang="en-US" sz="2400" dirty="0"/>
              <a:t>,</a:t>
            </a:r>
          </a:p>
          <a:p>
            <a:pPr algn="just"/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mengimbangi</a:t>
            </a:r>
            <a:r>
              <a:rPr lang="en-US" sz="2400" dirty="0"/>
              <a:t> </a:t>
            </a:r>
            <a:r>
              <a:rPr lang="en-US" sz="2400" dirty="0" err="1"/>
              <a:t>kemudahan-kemudahan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keistimewaan</a:t>
            </a:r>
            <a:r>
              <a:rPr lang="en-US" sz="2400" dirty="0"/>
              <a:t> yang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skim-skim </a:t>
            </a:r>
            <a:r>
              <a:rPr lang="en-US" sz="2400" dirty="0" err="1"/>
              <a:t>biasiswa</a:t>
            </a:r>
            <a:r>
              <a:rPr lang="en-US" sz="2400" dirty="0"/>
              <a:t> Kerajaan yang lain.</a:t>
            </a:r>
          </a:p>
          <a:p>
            <a:pPr algn="just">
              <a:lnSpc>
                <a:spcPct val="150000"/>
              </a:lnSpc>
            </a:pPr>
            <a:endParaRPr lang="en-US" sz="24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6442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1880"/>
            <a:ext cx="9601200" cy="1257300"/>
          </a:xfrm>
        </p:spPr>
        <p:txBody>
          <a:bodyPr anchor="ctr"/>
          <a:lstStyle/>
          <a:p>
            <a:r>
              <a:rPr lang="en-US" dirty="0" err="1">
                <a:solidFill>
                  <a:srgbClr val="FFFFCC"/>
                </a:solidFill>
              </a:rPr>
              <a:t>Pindaan</a:t>
            </a:r>
            <a:r>
              <a:rPr lang="en-US" dirty="0">
                <a:solidFill>
                  <a:srgbClr val="FFFFCC"/>
                </a:solidFill>
              </a:rPr>
              <a:t>/</a:t>
            </a:r>
            <a:r>
              <a:rPr lang="en-US" dirty="0" err="1">
                <a:solidFill>
                  <a:srgbClr val="FFFFCC"/>
                </a:solidFill>
              </a:rPr>
              <a:t>Perubahan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6486" y="1211092"/>
            <a:ext cx="4572000" cy="698351"/>
          </a:xfrm>
        </p:spPr>
        <p:txBody>
          <a:bodyPr/>
          <a:lstStyle/>
          <a:p>
            <a:r>
              <a:rPr lang="en-US" b="1" u="sng" dirty="0" err="1"/>
              <a:t>Syarat-Syarat</a:t>
            </a:r>
            <a:r>
              <a:rPr lang="en-US" b="1" u="sng" dirty="0"/>
              <a:t> / </a:t>
            </a:r>
            <a:r>
              <a:rPr lang="en-US" b="1" u="sng" dirty="0" err="1"/>
              <a:t>Peraturan-Peraturan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6486" y="1852648"/>
            <a:ext cx="4572000" cy="3568849"/>
          </a:xfrm>
        </p:spPr>
        <p:txBody>
          <a:bodyPr>
            <a:normAutofit/>
          </a:bodyPr>
          <a:lstStyle/>
          <a:p>
            <a:r>
              <a:rPr lang="en-US" sz="1700" dirty="0" err="1"/>
              <a:t>Jenis</a:t>
            </a:r>
            <a:r>
              <a:rPr lang="en-US" sz="1700" dirty="0"/>
              <a:t> </a:t>
            </a:r>
            <a:r>
              <a:rPr lang="en-US" sz="1700" dirty="0" err="1"/>
              <a:t>perkhidmatan</a:t>
            </a:r>
            <a:endParaRPr lang="en-US" sz="1700" dirty="0"/>
          </a:p>
          <a:p>
            <a:r>
              <a:rPr lang="en-US" sz="1700" dirty="0" err="1"/>
              <a:t>Syarat</a:t>
            </a:r>
            <a:r>
              <a:rPr lang="en-US" sz="1700" dirty="0"/>
              <a:t> </a:t>
            </a:r>
            <a:r>
              <a:rPr lang="en-US" sz="1700" dirty="0" err="1"/>
              <a:t>tempoh</a:t>
            </a:r>
            <a:r>
              <a:rPr lang="en-US" sz="1700" dirty="0"/>
              <a:t> </a:t>
            </a:r>
            <a:r>
              <a:rPr lang="en-US" sz="1700" dirty="0" err="1"/>
              <a:t>perkhidmatan</a:t>
            </a:r>
            <a:endParaRPr lang="en-US" sz="1700" dirty="0"/>
          </a:p>
          <a:p>
            <a:r>
              <a:rPr lang="en-US" sz="1700" dirty="0" err="1"/>
              <a:t>Gagal</a:t>
            </a:r>
            <a:r>
              <a:rPr lang="en-US" sz="1700" dirty="0"/>
              <a:t> </a:t>
            </a:r>
            <a:r>
              <a:rPr lang="en-US" sz="1700" dirty="0" err="1"/>
              <a:t>menamatkan</a:t>
            </a:r>
            <a:r>
              <a:rPr lang="en-US" sz="1700" dirty="0"/>
              <a:t> program </a:t>
            </a:r>
            <a:r>
              <a:rPr lang="en-US" sz="1700" dirty="0" err="1"/>
              <a:t>latihan</a:t>
            </a:r>
            <a:r>
              <a:rPr lang="en-US" sz="1700" dirty="0"/>
              <a:t>/</a:t>
            </a:r>
            <a:r>
              <a:rPr lang="en-US" sz="1700" dirty="0" err="1"/>
              <a:t>kursus</a:t>
            </a:r>
            <a:r>
              <a:rPr lang="en-US" sz="1700" dirty="0"/>
              <a:t>/</a:t>
            </a:r>
            <a:r>
              <a:rPr lang="en-US" sz="1700" dirty="0" err="1"/>
              <a:t>pengajian</a:t>
            </a:r>
            <a:endParaRPr lang="en-US" sz="1700" dirty="0"/>
          </a:p>
          <a:p>
            <a:r>
              <a:rPr lang="en-US" sz="1700" dirty="0" err="1"/>
              <a:t>Latihan</a:t>
            </a:r>
            <a:r>
              <a:rPr lang="en-US" sz="1700" dirty="0"/>
              <a:t> </a:t>
            </a:r>
            <a:r>
              <a:rPr lang="en-US" sz="1700" dirty="0" err="1"/>
              <a:t>kerja</a:t>
            </a:r>
            <a:r>
              <a:rPr lang="en-US" sz="1700" dirty="0"/>
              <a:t> (</a:t>
            </a:r>
            <a:r>
              <a:rPr lang="en-US" sz="1700" i="1" dirty="0"/>
              <a:t>work training</a:t>
            </a:r>
            <a:r>
              <a:rPr lang="en-US" sz="1700" dirty="0"/>
              <a:t>)</a:t>
            </a:r>
          </a:p>
          <a:p>
            <a:r>
              <a:rPr lang="en-US" sz="1700" dirty="0" err="1"/>
              <a:t>Tempoh</a:t>
            </a:r>
            <a:r>
              <a:rPr lang="en-US" sz="1700" dirty="0"/>
              <a:t> ikat </a:t>
            </a:r>
            <a:r>
              <a:rPr lang="en-US" sz="1700" dirty="0" err="1"/>
              <a:t>janji</a:t>
            </a:r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40836" y="1211093"/>
            <a:ext cx="4572000" cy="698351"/>
          </a:xfrm>
        </p:spPr>
        <p:txBody>
          <a:bodyPr/>
          <a:lstStyle/>
          <a:p>
            <a:r>
              <a:rPr lang="en-US" b="1" u="sng" dirty="0" err="1"/>
              <a:t>Kemudahan-Kemudahan</a:t>
            </a:r>
            <a:endParaRPr lang="en-US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95400" y="1762835"/>
            <a:ext cx="5818178" cy="3862063"/>
          </a:xfrm>
        </p:spPr>
        <p:txBody>
          <a:bodyPr>
            <a:noAutofit/>
          </a:bodyPr>
          <a:lstStyle/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 sz="1600" dirty="0"/>
              <a:t>Bonus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 sz="1600" dirty="0"/>
              <a:t>Kadar </a:t>
            </a:r>
            <a:r>
              <a:rPr lang="en-US" sz="1600" dirty="0" err="1"/>
              <a:t>Elaun</a:t>
            </a:r>
            <a:r>
              <a:rPr lang="en-US" sz="1600" dirty="0"/>
              <a:t> Sara </a:t>
            </a:r>
            <a:r>
              <a:rPr lang="en-US" sz="1600" dirty="0" err="1"/>
              <a:t>Hidup</a:t>
            </a:r>
            <a:endParaRPr lang="en-US" sz="1600" dirty="0"/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 sz="1600" dirty="0"/>
              <a:t>Kadar </a:t>
            </a:r>
            <a:r>
              <a:rPr lang="en-US" sz="1600" dirty="0" err="1"/>
              <a:t>Elaun</a:t>
            </a:r>
            <a:r>
              <a:rPr lang="en-US" sz="1600" dirty="0"/>
              <a:t> </a:t>
            </a:r>
            <a:r>
              <a:rPr lang="en-US" sz="1600" dirty="0" err="1"/>
              <a:t>Buku</a:t>
            </a:r>
            <a:endParaRPr lang="en-US" sz="1600" dirty="0"/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 sz="1600" dirty="0" err="1"/>
              <a:t>Syarat</a:t>
            </a:r>
            <a:r>
              <a:rPr lang="en-US" sz="1600" dirty="0"/>
              <a:t> </a:t>
            </a:r>
            <a:r>
              <a:rPr lang="en-US" sz="1600" dirty="0" err="1"/>
              <a:t>Elaun</a:t>
            </a:r>
            <a:r>
              <a:rPr lang="en-US" sz="1600" dirty="0"/>
              <a:t> </a:t>
            </a:r>
            <a:r>
              <a:rPr lang="en-US" sz="1600" dirty="0" err="1"/>
              <a:t>Pakaian</a:t>
            </a:r>
            <a:endParaRPr lang="en-US" sz="1600" dirty="0"/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 sz="1600" dirty="0"/>
              <a:t>Kadar </a:t>
            </a:r>
            <a:r>
              <a:rPr lang="en-US" sz="1600" dirty="0" err="1"/>
              <a:t>Elaun</a:t>
            </a:r>
            <a:r>
              <a:rPr lang="en-US" sz="1600" dirty="0"/>
              <a:t> </a:t>
            </a:r>
            <a:r>
              <a:rPr lang="en-US" sz="1600" dirty="0" err="1"/>
              <a:t>Bantuan</a:t>
            </a:r>
            <a:r>
              <a:rPr lang="en-US" sz="1600" dirty="0"/>
              <a:t> </a:t>
            </a:r>
            <a:r>
              <a:rPr lang="en-US" sz="1600" dirty="0" err="1"/>
              <a:t>Projek</a:t>
            </a:r>
            <a:r>
              <a:rPr lang="en-US" sz="1600" dirty="0"/>
              <a:t> </a:t>
            </a:r>
            <a:r>
              <a:rPr lang="en-US" sz="1600" dirty="0" err="1"/>
              <a:t>Pembelajaran</a:t>
            </a:r>
            <a:endParaRPr lang="en-US" sz="1600" dirty="0"/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 sz="1600" dirty="0"/>
              <a:t>Tambang </a:t>
            </a:r>
            <a:r>
              <a:rPr lang="en-US" sz="1600" dirty="0" err="1"/>
              <a:t>Pelayaran</a:t>
            </a:r>
            <a:endParaRPr lang="en-US" sz="1600" dirty="0"/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 sz="1600" dirty="0" err="1"/>
              <a:t>Elaun</a:t>
            </a:r>
            <a:r>
              <a:rPr lang="en-US" sz="1600" dirty="0"/>
              <a:t> </a:t>
            </a:r>
            <a:r>
              <a:rPr lang="en-US" sz="1600" dirty="0" err="1"/>
              <a:t>Persinggahan</a:t>
            </a:r>
            <a:r>
              <a:rPr lang="en-US" sz="1600" dirty="0"/>
              <a:t>/</a:t>
            </a:r>
            <a:r>
              <a:rPr lang="en-US" sz="1600" dirty="0" err="1"/>
              <a:t>Elaun</a:t>
            </a:r>
            <a:r>
              <a:rPr lang="en-US" sz="1600" dirty="0"/>
              <a:t> </a:t>
            </a:r>
            <a:r>
              <a:rPr lang="en-US" sz="1600" dirty="0" err="1"/>
              <a:t>Pelayaran</a:t>
            </a:r>
            <a:endParaRPr lang="en-US" sz="1600" dirty="0"/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 sz="1600" dirty="0" err="1"/>
              <a:t>Elaun</a:t>
            </a:r>
            <a:r>
              <a:rPr lang="en-US" sz="1600" dirty="0"/>
              <a:t> </a:t>
            </a:r>
            <a:r>
              <a:rPr lang="en-US" sz="1600" dirty="0" err="1"/>
              <a:t>Pengangkutan</a:t>
            </a:r>
            <a:endParaRPr lang="en-US" sz="1600" dirty="0"/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 sz="1600" dirty="0" err="1"/>
              <a:t>Penghantaran</a:t>
            </a:r>
            <a:r>
              <a:rPr lang="en-US" sz="1600" dirty="0"/>
              <a:t> </a:t>
            </a:r>
            <a:r>
              <a:rPr lang="en-US" sz="1600" dirty="0" err="1"/>
              <a:t>balik</a:t>
            </a:r>
            <a:r>
              <a:rPr lang="en-US" sz="1600" dirty="0"/>
              <a:t> </a:t>
            </a:r>
            <a:r>
              <a:rPr lang="en-US" sz="1600" dirty="0" err="1"/>
              <a:t>barang-barang</a:t>
            </a:r>
            <a:r>
              <a:rPr lang="en-US" sz="1600" dirty="0"/>
              <a:t> </a:t>
            </a:r>
            <a:r>
              <a:rPr lang="en-US" sz="1600" dirty="0" err="1"/>
              <a:t>peribadi</a:t>
            </a:r>
            <a:r>
              <a:rPr lang="en-US" sz="1600" dirty="0"/>
              <a:t> </a:t>
            </a:r>
            <a:r>
              <a:rPr lang="en-US" sz="1600" dirty="0" err="1"/>
              <a:t>setelah</a:t>
            </a:r>
            <a:r>
              <a:rPr lang="en-US" sz="1600" dirty="0"/>
              <a:t> </a:t>
            </a:r>
            <a:r>
              <a:rPr lang="en-US" sz="1600" dirty="0" err="1"/>
              <a:t>tamat</a:t>
            </a:r>
            <a:r>
              <a:rPr lang="en-US" sz="1600" dirty="0"/>
              <a:t> </a:t>
            </a:r>
            <a:r>
              <a:rPr lang="en-US" sz="1600" dirty="0" err="1"/>
              <a:t>kursus</a:t>
            </a:r>
            <a:endParaRPr lang="en-US" sz="1600" dirty="0"/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 sz="1600" dirty="0" err="1"/>
              <a:t>Kemudahan</a:t>
            </a:r>
            <a:r>
              <a:rPr lang="en-US" sz="1600" dirty="0"/>
              <a:t> </a:t>
            </a:r>
            <a:r>
              <a:rPr lang="en-US" sz="1600" dirty="0" err="1"/>
              <a:t>bagi</a:t>
            </a:r>
            <a:r>
              <a:rPr lang="en-US" sz="1600" dirty="0"/>
              <a:t> </a:t>
            </a:r>
            <a:r>
              <a:rPr lang="en-US" sz="1600" dirty="0" err="1"/>
              <a:t>pegawai-pegawai</a:t>
            </a:r>
            <a:r>
              <a:rPr lang="en-US" sz="1600" dirty="0"/>
              <a:t> yang </a:t>
            </a:r>
            <a:r>
              <a:rPr lang="en-US" sz="1600" dirty="0" err="1"/>
              <a:t>gagal</a:t>
            </a:r>
            <a:r>
              <a:rPr lang="en-US" sz="1600" dirty="0"/>
              <a:t> </a:t>
            </a:r>
            <a:r>
              <a:rPr lang="en-US" sz="1600" dirty="0" err="1"/>
              <a:t>menamatkan</a:t>
            </a:r>
            <a:r>
              <a:rPr lang="en-US" sz="1600" dirty="0"/>
              <a:t> </a:t>
            </a:r>
            <a:r>
              <a:rPr lang="en-US" sz="1600" dirty="0" err="1"/>
              <a:t>pengajian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mengikut</a:t>
            </a:r>
            <a:r>
              <a:rPr lang="en-US" sz="1600" dirty="0"/>
              <a:t> </a:t>
            </a:r>
            <a:r>
              <a:rPr lang="en-US" sz="1600" dirty="0" err="1"/>
              <a:t>tempoh</a:t>
            </a:r>
            <a:r>
              <a:rPr lang="en-US" sz="1600" dirty="0"/>
              <a:t> </a:t>
            </a:r>
            <a:r>
              <a:rPr lang="en-US" sz="1600" dirty="0" err="1"/>
              <a:t>asal</a:t>
            </a:r>
            <a:r>
              <a:rPr lang="en-US" sz="1600" dirty="0"/>
              <a:t> yang </a:t>
            </a:r>
            <a:r>
              <a:rPr lang="en-US" sz="1600" dirty="0" err="1"/>
              <a:t>dibenarkan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tempoh</a:t>
            </a:r>
            <a:r>
              <a:rPr lang="en-US" sz="1600" dirty="0"/>
              <a:t> </a:t>
            </a:r>
            <a:r>
              <a:rPr lang="en-US" sz="1600" dirty="0" err="1"/>
              <a:t>lanjutan</a:t>
            </a:r>
            <a:endParaRPr lang="en-US" sz="1600" dirty="0"/>
          </a:p>
          <a:p>
            <a:pPr>
              <a:lnSpc>
                <a:spcPct val="134000"/>
              </a:lnSpc>
              <a:spcBef>
                <a:spcPts val="0"/>
              </a:spcBef>
            </a:pPr>
            <a:endParaRPr lang="en-US" sz="1600" dirty="0"/>
          </a:p>
          <a:p>
            <a:pPr>
              <a:lnSpc>
                <a:spcPct val="134000"/>
              </a:lnSpc>
              <a:spcBef>
                <a:spcPts val="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599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CC"/>
                </a:solidFill>
              </a:rPr>
              <a:t>Perubahan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syarat-syarat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dan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peraturan-peraturan</a:t>
            </a:r>
            <a:r>
              <a:rPr lang="en-US" dirty="0">
                <a:solidFill>
                  <a:srgbClr val="FFFFCC"/>
                </a:solidFill>
              </a:rPr>
              <a:t> LDPSL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/>
              <a:t>Jenis</a:t>
            </a:r>
            <a:r>
              <a:rPr lang="en-US" sz="2400" b="1" u="sng" dirty="0"/>
              <a:t> </a:t>
            </a:r>
            <a:r>
              <a:rPr lang="en-US" sz="2400" b="1" u="sng" dirty="0" err="1"/>
              <a:t>Perkhidmatan</a:t>
            </a:r>
            <a:endParaRPr lang="en-US" sz="2400" b="1" u="sng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err="1"/>
              <a:t>Permohonan</a:t>
            </a:r>
            <a:r>
              <a:rPr lang="en-US" sz="2400" dirty="0"/>
              <a:t> </a:t>
            </a:r>
            <a:r>
              <a:rPr lang="en-US" sz="2400" dirty="0" err="1"/>
              <a:t>hendaklah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perkhidmatan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tetap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u="sng" dirty="0" err="1"/>
              <a:t>Syarat</a:t>
            </a:r>
            <a:r>
              <a:rPr lang="en-US" sz="2400" b="1" u="sng" dirty="0"/>
              <a:t> </a:t>
            </a:r>
            <a:r>
              <a:rPr lang="en-US" sz="2400" b="1" u="sng" dirty="0" err="1"/>
              <a:t>Tempoh</a:t>
            </a:r>
            <a:r>
              <a:rPr lang="en-US" sz="2400" b="1" u="sng" dirty="0"/>
              <a:t> </a:t>
            </a:r>
            <a:r>
              <a:rPr lang="en-US" sz="2400" b="1" u="sng" dirty="0" err="1"/>
              <a:t>Perkhidmatan</a:t>
            </a:r>
            <a:endParaRPr lang="en-US" sz="2400" b="1" u="sng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err="1"/>
              <a:t>Hendaklah</a:t>
            </a:r>
            <a:r>
              <a:rPr lang="en-US" sz="2400" dirty="0"/>
              <a:t> </a:t>
            </a:r>
            <a:r>
              <a:rPr lang="en-US" sz="2400" dirty="0" err="1"/>
              <a:t>berkhidmat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Kerajaan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b="1" u="sng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dua</a:t>
            </a:r>
            <a:r>
              <a:rPr lang="en-US" sz="2400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(2) </a:t>
            </a:r>
            <a:r>
              <a:rPr lang="en-US" sz="2400" b="1" u="sng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tahun</a:t>
            </a:r>
            <a:r>
              <a:rPr lang="en-US" sz="2400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u="sng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perkhidmatan</a:t>
            </a:r>
            <a:endParaRPr lang="en-US" sz="2400" b="1" u="sng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5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CC"/>
                </a:solidFill>
              </a:rPr>
              <a:t>Perubahan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syarat-syarat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dan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peraturan-peraturan</a:t>
            </a:r>
            <a:r>
              <a:rPr lang="en-US" dirty="0">
                <a:solidFill>
                  <a:srgbClr val="FFFFCC"/>
                </a:solidFill>
              </a:rPr>
              <a:t> LDPSL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/>
              <a:t>Gagal</a:t>
            </a:r>
            <a:r>
              <a:rPr lang="en-US" sz="2400" b="1" u="sng" dirty="0"/>
              <a:t> </a:t>
            </a:r>
            <a:r>
              <a:rPr lang="en-US" sz="2400" b="1" u="sng" dirty="0" err="1"/>
              <a:t>menamatkan</a:t>
            </a:r>
            <a:r>
              <a:rPr lang="en-US" sz="2400" b="1" u="sng" dirty="0"/>
              <a:t> program </a:t>
            </a:r>
            <a:r>
              <a:rPr lang="en-US" sz="2400" b="1" u="sng" dirty="0" err="1"/>
              <a:t>latihan</a:t>
            </a:r>
            <a:r>
              <a:rPr lang="en-US" sz="2400" b="1" u="sng" dirty="0"/>
              <a:t>/</a:t>
            </a:r>
            <a:r>
              <a:rPr lang="en-US" sz="2400" b="1" u="sng" dirty="0" err="1"/>
              <a:t>kursus</a:t>
            </a:r>
            <a:r>
              <a:rPr lang="en-US" sz="2400" b="1" u="sng" dirty="0"/>
              <a:t>/</a:t>
            </a:r>
            <a:r>
              <a:rPr lang="en-US" sz="2400" b="1" u="sng" dirty="0" err="1"/>
              <a:t>pengajian</a:t>
            </a:r>
            <a:endParaRPr lang="en-US" sz="2400" b="1" u="sng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pegawai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kakitangan</a:t>
            </a:r>
            <a:r>
              <a:rPr lang="en-US" sz="2400" dirty="0"/>
              <a:t> yang </a:t>
            </a:r>
            <a:r>
              <a:rPr lang="en-US" sz="2400" dirty="0" err="1"/>
              <a:t>gagal</a:t>
            </a:r>
            <a:r>
              <a:rPr lang="en-US" sz="2400" dirty="0"/>
              <a:t> </a:t>
            </a:r>
            <a:r>
              <a:rPr lang="en-US" sz="2400" dirty="0" err="1"/>
              <a:t>menamatkan</a:t>
            </a:r>
            <a:r>
              <a:rPr lang="en-US" sz="2400" dirty="0"/>
              <a:t> program </a:t>
            </a:r>
            <a:r>
              <a:rPr lang="en-US" sz="2400" dirty="0" err="1"/>
              <a:t>latihan</a:t>
            </a:r>
            <a:r>
              <a:rPr lang="en-US" sz="2400" dirty="0"/>
              <a:t>/</a:t>
            </a:r>
            <a:r>
              <a:rPr lang="en-US" sz="2400" dirty="0" err="1"/>
              <a:t>kursus</a:t>
            </a:r>
            <a:r>
              <a:rPr lang="en-US" sz="2400" dirty="0"/>
              <a:t>/</a:t>
            </a:r>
            <a:r>
              <a:rPr lang="en-US" sz="2400" dirty="0" err="1"/>
              <a:t>pengajian</a:t>
            </a:r>
            <a:r>
              <a:rPr lang="en-US" sz="2400" dirty="0"/>
              <a:t>,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tempoh</a:t>
            </a:r>
            <a:r>
              <a:rPr lang="en-US" sz="2400" dirty="0"/>
              <a:t>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ditetapkan</a:t>
            </a:r>
            <a:r>
              <a:rPr lang="en-US" sz="2400" dirty="0"/>
              <a:t>, BMLDP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mengambil</a:t>
            </a:r>
            <a:r>
              <a:rPr lang="en-US" sz="2400" dirty="0"/>
              <a:t> </a:t>
            </a:r>
            <a:r>
              <a:rPr lang="en-US" sz="2400" dirty="0" err="1"/>
              <a:t>tindakan-tindakan</a:t>
            </a:r>
            <a:r>
              <a:rPr lang="en-US" sz="2400" dirty="0"/>
              <a:t> yang </a:t>
            </a:r>
            <a:r>
              <a:rPr lang="en-US" sz="2400" dirty="0" err="1"/>
              <a:t>berpatutan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masa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semasa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196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206" y="686888"/>
            <a:ext cx="11070771" cy="1257300"/>
          </a:xfrm>
        </p:spPr>
        <p:txBody>
          <a:bodyPr/>
          <a:lstStyle/>
          <a:p>
            <a:r>
              <a:rPr lang="en-US" dirty="0" err="1">
                <a:solidFill>
                  <a:srgbClr val="FFFFCC"/>
                </a:solidFill>
              </a:rPr>
              <a:t>Perubahan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syarat-syarat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dan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peraturan-peraturan</a:t>
            </a:r>
            <a:r>
              <a:rPr lang="en-US" dirty="0">
                <a:solidFill>
                  <a:srgbClr val="FFFFCC"/>
                </a:solidFill>
              </a:rPr>
              <a:t> LDPSL </a:t>
            </a:r>
            <a:br>
              <a:rPr lang="en-US" dirty="0">
                <a:solidFill>
                  <a:srgbClr val="FFFFCC"/>
                </a:solidFill>
              </a:rPr>
            </a:br>
            <a:r>
              <a:rPr lang="en-US" sz="3600" dirty="0">
                <a:solidFill>
                  <a:srgbClr val="FFFFCC"/>
                </a:solidFill>
              </a:rPr>
              <a:t>(</a:t>
            </a:r>
            <a:r>
              <a:rPr lang="en-US" sz="3600" dirty="0" err="1">
                <a:solidFill>
                  <a:srgbClr val="FFFFCC"/>
                </a:solidFill>
              </a:rPr>
              <a:t>Perbezaan</a:t>
            </a:r>
            <a:r>
              <a:rPr lang="en-US" sz="3600" dirty="0">
                <a:solidFill>
                  <a:srgbClr val="FFFFCC"/>
                </a:solidFill>
              </a:rPr>
              <a:t> </a:t>
            </a:r>
            <a:r>
              <a:rPr lang="en-US" sz="3600" dirty="0" err="1">
                <a:solidFill>
                  <a:srgbClr val="FFFFCC"/>
                </a:solidFill>
              </a:rPr>
              <a:t>Kemudahan</a:t>
            </a:r>
            <a:r>
              <a:rPr lang="en-US" sz="3600" dirty="0">
                <a:solidFill>
                  <a:srgbClr val="FFFFCC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429" y="2775857"/>
            <a:ext cx="10496005" cy="33963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/>
              <a:t>Program </a:t>
            </a:r>
            <a:r>
              <a:rPr lang="en-US" sz="2400" b="1" u="sng" dirty="0" err="1"/>
              <a:t>Latihan</a:t>
            </a:r>
            <a:r>
              <a:rPr lang="en-US" sz="2400" b="1" u="sng" dirty="0"/>
              <a:t> </a:t>
            </a:r>
            <a:r>
              <a:rPr lang="en-US" sz="2400" b="1" u="sng" dirty="0" err="1"/>
              <a:t>Kerja</a:t>
            </a:r>
            <a:r>
              <a:rPr lang="en-US" sz="2400" b="1" u="sng" dirty="0"/>
              <a:t> (</a:t>
            </a:r>
            <a:r>
              <a:rPr lang="en-US" sz="2400" b="1" i="1" u="sng" dirty="0"/>
              <a:t>Work Training</a:t>
            </a:r>
            <a:r>
              <a:rPr lang="en-US" sz="2400" b="1" u="sng" dirty="0"/>
              <a:t>) di </a:t>
            </a:r>
            <a:r>
              <a:rPr lang="en-US" sz="2400" b="1" u="sng" dirty="0" err="1"/>
              <a:t>luar</a:t>
            </a:r>
            <a:r>
              <a:rPr lang="en-US" sz="2400" b="1" u="sng" dirty="0"/>
              <a:t> </a:t>
            </a:r>
            <a:r>
              <a:rPr lang="en-US" sz="2400" b="1" u="sng" dirty="0" err="1"/>
              <a:t>negara</a:t>
            </a:r>
            <a:endParaRPr lang="en-US" sz="2400" b="1" u="sng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 err="1"/>
              <a:t>Hendaklah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deklarasi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gaji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elaun</a:t>
            </a:r>
            <a:r>
              <a:rPr lang="en-US" sz="2400" dirty="0"/>
              <a:t> yang </a:t>
            </a:r>
            <a:r>
              <a:rPr lang="en-US" sz="2400" dirty="0" err="1"/>
              <a:t>diterima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837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206" y="686888"/>
            <a:ext cx="11070771" cy="1257300"/>
          </a:xfrm>
        </p:spPr>
        <p:txBody>
          <a:bodyPr/>
          <a:lstStyle/>
          <a:p>
            <a:r>
              <a:rPr lang="en-US" dirty="0" err="1">
                <a:solidFill>
                  <a:srgbClr val="FFFFCC"/>
                </a:solidFill>
              </a:rPr>
              <a:t>Perubahan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syarat-syarat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dan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peraturan-peraturan</a:t>
            </a:r>
            <a:r>
              <a:rPr lang="en-US" dirty="0">
                <a:solidFill>
                  <a:srgbClr val="FFFFCC"/>
                </a:solidFill>
              </a:rPr>
              <a:t> LDPSL </a:t>
            </a:r>
            <a:br>
              <a:rPr lang="en-US" dirty="0">
                <a:solidFill>
                  <a:srgbClr val="FFFFCC"/>
                </a:solidFill>
              </a:rPr>
            </a:br>
            <a:r>
              <a:rPr lang="en-US" sz="3600" dirty="0">
                <a:solidFill>
                  <a:srgbClr val="FFFFCC"/>
                </a:solidFill>
              </a:rPr>
              <a:t>(</a:t>
            </a:r>
            <a:r>
              <a:rPr lang="en-US" sz="3600" dirty="0" err="1">
                <a:solidFill>
                  <a:srgbClr val="FFFFCC"/>
                </a:solidFill>
              </a:rPr>
              <a:t>Perbezaan</a:t>
            </a:r>
            <a:r>
              <a:rPr lang="en-US" sz="3600" dirty="0">
                <a:solidFill>
                  <a:srgbClr val="FFFFCC"/>
                </a:solidFill>
              </a:rPr>
              <a:t> </a:t>
            </a:r>
            <a:r>
              <a:rPr lang="en-US" sz="3600" dirty="0" err="1">
                <a:solidFill>
                  <a:srgbClr val="FFFFCC"/>
                </a:solidFill>
              </a:rPr>
              <a:t>Kemudahan</a:t>
            </a:r>
            <a:r>
              <a:rPr lang="en-US" sz="3600" dirty="0">
                <a:solidFill>
                  <a:srgbClr val="FFFFCC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429" y="2677886"/>
            <a:ext cx="10496005" cy="34943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u="sng" dirty="0"/>
              <a:t>Program </a:t>
            </a:r>
            <a:r>
              <a:rPr lang="en-US" sz="2400" b="1" u="sng" dirty="0" err="1"/>
              <a:t>Latihan</a:t>
            </a:r>
            <a:r>
              <a:rPr lang="en-US" sz="2400" b="1" u="sng" dirty="0"/>
              <a:t> </a:t>
            </a:r>
            <a:r>
              <a:rPr lang="en-US" sz="2400" b="1" u="sng" dirty="0" err="1"/>
              <a:t>Kerja</a:t>
            </a:r>
            <a:r>
              <a:rPr lang="en-US" sz="2400" b="1" u="sng" dirty="0"/>
              <a:t> (</a:t>
            </a:r>
            <a:r>
              <a:rPr lang="en-US" sz="2400" b="1" i="1" u="sng" dirty="0"/>
              <a:t>Work Training</a:t>
            </a:r>
            <a:r>
              <a:rPr lang="en-US" sz="2400" b="1" u="sng" dirty="0"/>
              <a:t>) di </a:t>
            </a:r>
            <a:r>
              <a:rPr lang="en-US" sz="2400" b="1" u="sng" dirty="0" err="1"/>
              <a:t>agensi-agensi</a:t>
            </a:r>
            <a:r>
              <a:rPr lang="en-US" sz="2400" b="1" u="sng" dirty="0"/>
              <a:t> Kerajaan </a:t>
            </a:r>
            <a:r>
              <a:rPr lang="en-US" sz="2400" b="1" u="sng" dirty="0" err="1"/>
              <a:t>dan</a:t>
            </a:r>
            <a:r>
              <a:rPr lang="en-US" sz="2400" b="1" u="sng" dirty="0"/>
              <a:t> </a:t>
            </a:r>
            <a:r>
              <a:rPr lang="en-US" sz="2400" b="1" u="sng" dirty="0" err="1"/>
              <a:t>Swasta</a:t>
            </a:r>
            <a:endParaRPr lang="en-US" sz="2400" b="1" u="sng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gaji</a:t>
            </a:r>
            <a:r>
              <a:rPr lang="en-US" sz="2400" dirty="0"/>
              <a:t> yang </a:t>
            </a:r>
            <a:r>
              <a:rPr lang="en-US" sz="2400" dirty="0" err="1"/>
              <a:t>diterima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</a:t>
            </a:r>
            <a:r>
              <a:rPr lang="en-US" sz="2400" dirty="0" err="1"/>
              <a:t>kadar</a:t>
            </a:r>
            <a:r>
              <a:rPr lang="en-US" sz="2400" dirty="0"/>
              <a:t> </a:t>
            </a:r>
            <a:r>
              <a:rPr lang="en-US" sz="2400" dirty="0" err="1"/>
              <a:t>Elaun</a:t>
            </a:r>
            <a:r>
              <a:rPr lang="en-US" sz="2400" dirty="0"/>
              <a:t> Sara </a:t>
            </a:r>
            <a:r>
              <a:rPr lang="en-US" sz="2400" dirty="0" err="1"/>
              <a:t>Hidup</a:t>
            </a:r>
            <a:r>
              <a:rPr lang="en-US" sz="2400" dirty="0"/>
              <a:t> yang </a:t>
            </a:r>
            <a:r>
              <a:rPr lang="en-US" sz="2400" dirty="0" err="1"/>
              <a:t>ditetapkan</a:t>
            </a:r>
            <a:r>
              <a:rPr lang="en-US" sz="2400" dirty="0"/>
              <a:t>, </a:t>
            </a:r>
            <a:r>
              <a:rPr lang="en-US" sz="2400" dirty="0" err="1"/>
              <a:t>perbezaannya</a:t>
            </a:r>
            <a:r>
              <a:rPr lang="en-US" sz="2400" dirty="0"/>
              <a:t> </a:t>
            </a:r>
            <a:r>
              <a:rPr lang="en-US" sz="2400" dirty="0" err="1"/>
              <a:t>sahaja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dihulurkan</a:t>
            </a:r>
            <a:r>
              <a:rPr lang="en-US" sz="2400" dirty="0"/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gaji</a:t>
            </a:r>
            <a:r>
              <a:rPr lang="en-US" sz="2400" dirty="0"/>
              <a:t> yang </a:t>
            </a:r>
            <a:r>
              <a:rPr lang="en-US" sz="2400" dirty="0" err="1"/>
              <a:t>diterima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melebihi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kadar</a:t>
            </a:r>
            <a:r>
              <a:rPr lang="en-US" sz="2400" dirty="0"/>
              <a:t> </a:t>
            </a:r>
            <a:r>
              <a:rPr lang="en-US" sz="2400" dirty="0" err="1"/>
              <a:t>elaun</a:t>
            </a:r>
            <a:r>
              <a:rPr lang="en-US" sz="2400" dirty="0"/>
              <a:t> yang </a:t>
            </a:r>
            <a:r>
              <a:rPr lang="en-US" sz="2400" dirty="0" err="1"/>
              <a:t>ditetapkan</a:t>
            </a:r>
            <a:r>
              <a:rPr lang="en-US" sz="2400" dirty="0"/>
              <a:t>, </a:t>
            </a:r>
            <a:r>
              <a:rPr lang="en-US" sz="2400" dirty="0" err="1"/>
              <a:t>tiada</a:t>
            </a:r>
            <a:r>
              <a:rPr lang="en-US" sz="2400" dirty="0"/>
              <a:t> </a:t>
            </a:r>
            <a:r>
              <a:rPr lang="en-US" sz="2400" dirty="0" err="1"/>
              <a:t>Elaun</a:t>
            </a:r>
            <a:r>
              <a:rPr lang="en-US" sz="2400" dirty="0"/>
              <a:t> Sara 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dihulurkan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471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368" y="2564845"/>
            <a:ext cx="4047593" cy="1828800"/>
          </a:xfrm>
        </p:spPr>
        <p:txBody>
          <a:bodyPr/>
          <a:lstStyle/>
          <a:p>
            <a:r>
              <a:rPr lang="en-US" sz="4000" dirty="0"/>
              <a:t>Ikat </a:t>
            </a:r>
            <a:r>
              <a:rPr lang="en-US" sz="4000" dirty="0" err="1"/>
              <a:t>Janji</a:t>
            </a:r>
            <a:r>
              <a:rPr lang="en-US" sz="4000" dirty="0"/>
              <a:t> </a:t>
            </a:r>
            <a:r>
              <a:rPr lang="en-US" sz="4000" dirty="0" err="1"/>
              <a:t>Berkhidmat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Kerajaan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2B1FFC-77A1-4382-98CF-82BCD02DF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327490"/>
              </p:ext>
            </p:extLst>
          </p:nvPr>
        </p:nvGraphicFramePr>
        <p:xfrm>
          <a:off x="4949371" y="1042747"/>
          <a:ext cx="7191828" cy="4872996"/>
        </p:xfrm>
        <a:graphic>
          <a:graphicData uri="http://schemas.openxmlformats.org/drawingml/2006/table">
            <a:tbl>
              <a:tblPr/>
              <a:tblGrid>
                <a:gridCol w="2500542">
                  <a:extLst>
                    <a:ext uri="{9D8B030D-6E8A-4147-A177-3AD203B41FA5}">
                      <a16:colId xmlns:a16="http://schemas.microsoft.com/office/drawing/2014/main" val="1822009055"/>
                    </a:ext>
                  </a:extLst>
                </a:gridCol>
                <a:gridCol w="1770296">
                  <a:extLst>
                    <a:ext uri="{9D8B030D-6E8A-4147-A177-3AD203B41FA5}">
                      <a16:colId xmlns:a16="http://schemas.microsoft.com/office/drawing/2014/main" val="3176576897"/>
                    </a:ext>
                  </a:extLst>
                </a:gridCol>
                <a:gridCol w="1460495">
                  <a:extLst>
                    <a:ext uri="{9D8B030D-6E8A-4147-A177-3AD203B41FA5}">
                      <a16:colId xmlns:a16="http://schemas.microsoft.com/office/drawing/2014/main" val="1585715714"/>
                    </a:ext>
                  </a:extLst>
                </a:gridCol>
                <a:gridCol w="1460495">
                  <a:extLst>
                    <a:ext uri="{9D8B030D-6E8A-4147-A177-3AD203B41FA5}">
                      <a16:colId xmlns:a16="http://schemas.microsoft.com/office/drawing/2014/main" val="4271679095"/>
                    </a:ext>
                  </a:extLst>
                </a:gridCol>
              </a:tblGrid>
              <a:tr h="180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Tempoh Kursus</a:t>
                      </a: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Tempoh Ikat Janji </a:t>
                      </a: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876859"/>
                  </a:ext>
                </a:extLst>
              </a:tr>
              <a:tr h="3619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JPM 6/2017</a:t>
                      </a: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 JPA 03/2017</a:t>
                      </a: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JPM 10/2006</a:t>
                      </a: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97021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Kurang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daripada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bulan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Tahun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Tahun</a:t>
                      </a: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Tahun</a:t>
                      </a: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25903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bulan - &lt; 8 bulan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Tahun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Tahun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Tahun</a:t>
                      </a: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83501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bulan - &lt; 1 tahun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Tahun</a:t>
                      </a: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Tahun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Tahun</a:t>
                      </a: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77368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tahun - &lt; 2 tahun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Tahun</a:t>
                      </a: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Tahun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Tahun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794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tahun - &lt; 3 tahun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Tahun</a:t>
                      </a: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Tahun</a:t>
                      </a: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Tahun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92329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tahun - &lt; 4 tahun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Tahun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Tahun</a:t>
                      </a: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00975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tahun - &lt; 5 tahun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tahun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Tahun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21390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tahun - &lt; 6 tahun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tahun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Tahun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83189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tahun - &lt; 7 tahun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tahun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Tahun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18337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tahun - &lt; 8 tahun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tahun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Tahun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287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37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ue Tan Gradient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3eb395c1-c26a-485a-a474-2edaaa77b21c">3J4SFV6EVU2Y-2102554853-637</_dlc_DocId>
    <_dlc_DocIdUrl xmlns="3eb395c1-c26a-485a-a474-2edaaa77b21c">
      <Url>https://www.jpa.gov.bn/_layouts/15/DocIdRedir.aspx?ID=3J4SFV6EVU2Y-2102554853-637</Url>
      <Description>3J4SFV6EVU2Y-2102554853-637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C07C0E8EE03A43A7767C37A078EDB2" ma:contentTypeVersion="3" ma:contentTypeDescription="Create a new document." ma:contentTypeScope="" ma:versionID="0542f678aedce527337326ca9582f135">
  <xsd:schema xmlns:xsd="http://www.w3.org/2001/XMLSchema" xmlns:xs="http://www.w3.org/2001/XMLSchema" xmlns:p="http://schemas.microsoft.com/office/2006/metadata/properties" xmlns:ns1="http://schemas.microsoft.com/sharepoint/v3" xmlns:ns2="3eb395c1-c26a-485a-a474-2edaaa77b21c" targetNamespace="http://schemas.microsoft.com/office/2006/metadata/properties" ma:root="true" ma:fieldsID="817af8b57961b7f760b01e767103ae14" ns1:_="" ns2:_="">
    <xsd:import namespace="http://schemas.microsoft.com/sharepoint/v3"/>
    <xsd:import namespace="3eb395c1-c26a-485a-a474-2edaaa77b21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395c1-c26a-485a-a474-2edaaa77b21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9652BC-7E4F-4100-B8BB-923157442AFA}"/>
</file>

<file path=customXml/itemProps2.xml><?xml version="1.0" encoding="utf-8"?>
<ds:datastoreItem xmlns:ds="http://schemas.openxmlformats.org/officeDocument/2006/customXml" ds:itemID="{956AF506-5F51-440F-8176-B3248F5737B2}"/>
</file>

<file path=customXml/itemProps3.xml><?xml version="1.0" encoding="utf-8"?>
<ds:datastoreItem xmlns:ds="http://schemas.openxmlformats.org/officeDocument/2006/customXml" ds:itemID="{AA8A24C4-EFE1-43EA-8DC4-984F26884327}"/>
</file>

<file path=customXml/itemProps4.xml><?xml version="1.0" encoding="utf-8"?>
<ds:datastoreItem xmlns:ds="http://schemas.openxmlformats.org/officeDocument/2006/customXml" ds:itemID="{B7D4956E-1739-44B3-B9F3-3CA8804846B0}"/>
</file>

<file path=docProps/app.xml><?xml version="1.0" encoding="utf-8"?>
<Properties xmlns="http://schemas.openxmlformats.org/officeDocument/2006/extended-properties" xmlns:vt="http://schemas.openxmlformats.org/officeDocument/2006/docPropsVTypes">
  <Template>Blue-Tan Gradient presentation (widescreen)</Template>
  <TotalTime>0</TotalTime>
  <Words>1006</Words>
  <Application>Microsoft Office PowerPoint</Application>
  <PresentationFormat>Widescreen</PresentationFormat>
  <Paragraphs>252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Franklin Gothic Medium</vt:lpstr>
      <vt:lpstr>Times New Roman</vt:lpstr>
      <vt:lpstr>Wingdings</vt:lpstr>
      <vt:lpstr>Blue Tan Gradient 16x9</vt:lpstr>
      <vt:lpstr>Taklimat  Surat Keliling Jabatan Perdana Menteri Bil: 06/2017</vt:lpstr>
      <vt:lpstr>Tarikh Kuatkuasa</vt:lpstr>
      <vt:lpstr>Objektif Pindaan/Perubahan </vt:lpstr>
      <vt:lpstr>Pindaan/Perubahan</vt:lpstr>
      <vt:lpstr>Perubahan syarat-syarat dan peraturan-peraturan LDPSL</vt:lpstr>
      <vt:lpstr>Perubahan syarat-syarat dan peraturan-peraturan LDPSL</vt:lpstr>
      <vt:lpstr>Perubahan syarat-syarat dan peraturan-peraturan LDPSL  (Perbezaan Kemudahan)</vt:lpstr>
      <vt:lpstr>Perubahan syarat-syarat dan peraturan-peraturan LDPSL  (Perbezaan Kemudahan)</vt:lpstr>
      <vt:lpstr>Ikat Janji Berkhidmat Dengan Kerajaan</vt:lpstr>
      <vt:lpstr>Kemudahan-kemudahan Skim LDP Penuh</vt:lpstr>
      <vt:lpstr>Kemudahan-kemudahan  Skim Cuti Belajar </vt:lpstr>
      <vt:lpstr>Kemudahan-kemudahan</vt:lpstr>
      <vt:lpstr>Kemudahan-kemudahan LDPSL Elaun Pakaian</vt:lpstr>
      <vt:lpstr>Kemudahan-kemudahan</vt:lpstr>
      <vt:lpstr>Kemudahan-kemudahan</vt:lpstr>
      <vt:lpstr>Kemudahan-kemudahan  Tambang Pelayaran</vt:lpstr>
      <vt:lpstr>Kemudahan-kemudahan  Elaun Pelayaran (Elaun Persinggahan)</vt:lpstr>
      <vt:lpstr>Kemudahan-kemudahan  Elaun Pengangkutan</vt:lpstr>
      <vt:lpstr>Kemudahan-kemudahan Penghantaran Balik Barang-Barang Peribadi</vt:lpstr>
      <vt:lpstr>Tatacara Permohonan</vt:lpstr>
      <vt:lpstr>Bagi keterangan lanjut, sila berhubung terus kepada:</vt:lpstr>
      <vt:lpstr>Sesi Soal Jawab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2017-06-08T10:16:26Z</dcterms:created>
  <dcterms:modified xsi:type="dcterms:W3CDTF">2017-06-20T05:44:08Z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TC030306239991</vt:lpwstr>
  </property>
  <property fmtid="{D5CDD505-2E9C-101B-9397-08002B2CF9AE}" pid="3" name="ContentTypeId">
    <vt:lpwstr>0x0101003CC07C0E8EE03A43A7767C37A078EDB2</vt:lpwstr>
  </property>
  <property fmtid="{D5CDD505-2E9C-101B-9397-08002B2CF9AE}" pid="4" name="_dlc_DocIdItemGuid">
    <vt:lpwstr>5154e803-bd91-402b-9be5-0b6d467a90e7</vt:lpwstr>
  </property>
</Properties>
</file>